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60" r:id="rId4"/>
    <p:sldId id="257" r:id="rId5"/>
    <p:sldId id="271" r:id="rId6"/>
    <p:sldId id="258" r:id="rId7"/>
    <p:sldId id="262" r:id="rId8"/>
    <p:sldId id="263" r:id="rId9"/>
    <p:sldId id="264" r:id="rId10"/>
    <p:sldId id="267" r:id="rId11"/>
    <p:sldId id="265" r:id="rId12"/>
    <p:sldId id="269" r:id="rId13"/>
    <p:sldId id="266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846" autoAdjust="0"/>
  </p:normalViewPr>
  <p:slideViewPr>
    <p:cSldViewPr snapToGrid="0">
      <p:cViewPr>
        <p:scale>
          <a:sx n="50" d="100"/>
          <a:sy n="50" d="100"/>
        </p:scale>
        <p:origin x="12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278392-05D2-4279-A77A-C37F514C253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924C89-ED86-42E6-8D9E-AC215C2F024F}">
      <dgm:prSet/>
      <dgm:spPr/>
      <dgm:t>
        <a:bodyPr/>
        <a:lstStyle/>
        <a:p>
          <a:r>
            <a:rPr lang="en-CA"/>
            <a:t>No tracking data</a:t>
          </a:r>
          <a:endParaRPr lang="en-US"/>
        </a:p>
      </dgm:t>
    </dgm:pt>
    <dgm:pt modelId="{1DD4379C-12FD-4054-B5B6-68E01553CA91}" type="parTrans" cxnId="{8E357411-AE9D-407F-8096-5D72BE63D675}">
      <dgm:prSet/>
      <dgm:spPr/>
      <dgm:t>
        <a:bodyPr/>
        <a:lstStyle/>
        <a:p>
          <a:endParaRPr lang="en-US"/>
        </a:p>
      </dgm:t>
    </dgm:pt>
    <dgm:pt modelId="{0CA7465E-DAB4-4912-B7F7-94BB1667ACF3}" type="sibTrans" cxnId="{8E357411-AE9D-407F-8096-5D72BE63D675}">
      <dgm:prSet/>
      <dgm:spPr/>
      <dgm:t>
        <a:bodyPr/>
        <a:lstStyle/>
        <a:p>
          <a:endParaRPr lang="en-US"/>
        </a:p>
      </dgm:t>
    </dgm:pt>
    <dgm:pt modelId="{B3DC841B-61F0-4120-9A2C-8E17F041BC91}">
      <dgm:prSet/>
      <dgm:spPr/>
      <dgm:t>
        <a:bodyPr/>
        <a:lstStyle/>
        <a:p>
          <a:r>
            <a:rPr lang="en-CA"/>
            <a:t>Only event data</a:t>
          </a:r>
          <a:endParaRPr lang="en-US"/>
        </a:p>
      </dgm:t>
    </dgm:pt>
    <dgm:pt modelId="{3AB0452B-0CC8-41F9-8FBE-F2EA98E80F6D}" type="parTrans" cxnId="{C6A206E4-BE28-4F8D-9A37-CF6F7A1FFA1E}">
      <dgm:prSet/>
      <dgm:spPr/>
      <dgm:t>
        <a:bodyPr/>
        <a:lstStyle/>
        <a:p>
          <a:endParaRPr lang="en-US"/>
        </a:p>
      </dgm:t>
    </dgm:pt>
    <dgm:pt modelId="{81EB7044-D420-46CC-B2C2-E22321C45007}" type="sibTrans" cxnId="{C6A206E4-BE28-4F8D-9A37-CF6F7A1FFA1E}">
      <dgm:prSet/>
      <dgm:spPr/>
      <dgm:t>
        <a:bodyPr/>
        <a:lstStyle/>
        <a:p>
          <a:endParaRPr lang="en-US"/>
        </a:p>
      </dgm:t>
    </dgm:pt>
    <dgm:pt modelId="{E724C64D-C0D6-482F-A6F4-D1D0234995B0}">
      <dgm:prSet/>
      <dgm:spPr/>
      <dgm:t>
        <a:bodyPr/>
        <a:lstStyle/>
        <a:p>
          <a:r>
            <a:rPr lang="en-CA"/>
            <a:t>Lack of multivariate analysis</a:t>
          </a:r>
          <a:endParaRPr lang="en-US"/>
        </a:p>
      </dgm:t>
    </dgm:pt>
    <dgm:pt modelId="{9379C556-4483-42A1-937D-DAC9B4BB0683}" type="parTrans" cxnId="{649F05A7-4CED-4C12-A801-B55907433423}">
      <dgm:prSet/>
      <dgm:spPr/>
      <dgm:t>
        <a:bodyPr/>
        <a:lstStyle/>
        <a:p>
          <a:endParaRPr lang="en-US"/>
        </a:p>
      </dgm:t>
    </dgm:pt>
    <dgm:pt modelId="{90211762-AF2C-447C-88EC-2638A9C45F1D}" type="sibTrans" cxnId="{649F05A7-4CED-4C12-A801-B55907433423}">
      <dgm:prSet/>
      <dgm:spPr/>
      <dgm:t>
        <a:bodyPr/>
        <a:lstStyle/>
        <a:p>
          <a:endParaRPr lang="en-US"/>
        </a:p>
      </dgm:t>
    </dgm:pt>
    <dgm:pt modelId="{F07DAA3F-BA5E-4182-B88F-48D0F99254D7}" type="pres">
      <dgm:prSet presAssocID="{04278392-05D2-4279-A77A-C37F514C253A}" presName="vert0" presStyleCnt="0">
        <dgm:presLayoutVars>
          <dgm:dir/>
          <dgm:animOne val="branch"/>
          <dgm:animLvl val="lvl"/>
        </dgm:presLayoutVars>
      </dgm:prSet>
      <dgm:spPr/>
    </dgm:pt>
    <dgm:pt modelId="{BEC0DD63-E8C5-49F8-BA61-7BB95C81A379}" type="pres">
      <dgm:prSet presAssocID="{0A924C89-ED86-42E6-8D9E-AC215C2F024F}" presName="thickLine" presStyleLbl="alignNode1" presStyleIdx="0" presStyleCnt="3"/>
      <dgm:spPr/>
    </dgm:pt>
    <dgm:pt modelId="{53E2DCBA-341D-4DB4-AC28-1BE3A18A63A0}" type="pres">
      <dgm:prSet presAssocID="{0A924C89-ED86-42E6-8D9E-AC215C2F024F}" presName="horz1" presStyleCnt="0"/>
      <dgm:spPr/>
    </dgm:pt>
    <dgm:pt modelId="{A46D837C-4EA8-440E-96A0-9F3852FF5D1F}" type="pres">
      <dgm:prSet presAssocID="{0A924C89-ED86-42E6-8D9E-AC215C2F024F}" presName="tx1" presStyleLbl="revTx" presStyleIdx="0" presStyleCnt="3"/>
      <dgm:spPr/>
    </dgm:pt>
    <dgm:pt modelId="{2CB21118-A17B-49D1-B080-5E072B3CB231}" type="pres">
      <dgm:prSet presAssocID="{0A924C89-ED86-42E6-8D9E-AC215C2F024F}" presName="vert1" presStyleCnt="0"/>
      <dgm:spPr/>
    </dgm:pt>
    <dgm:pt modelId="{6E940DCB-8A97-4E4D-8A4F-B1391EF1BDD8}" type="pres">
      <dgm:prSet presAssocID="{B3DC841B-61F0-4120-9A2C-8E17F041BC91}" presName="thickLine" presStyleLbl="alignNode1" presStyleIdx="1" presStyleCnt="3"/>
      <dgm:spPr/>
    </dgm:pt>
    <dgm:pt modelId="{593E9E8C-90F9-47A8-9D4B-24985648E52B}" type="pres">
      <dgm:prSet presAssocID="{B3DC841B-61F0-4120-9A2C-8E17F041BC91}" presName="horz1" presStyleCnt="0"/>
      <dgm:spPr/>
    </dgm:pt>
    <dgm:pt modelId="{A8AF3D17-D2C8-41AA-BEA6-AB7F5A9F0A97}" type="pres">
      <dgm:prSet presAssocID="{B3DC841B-61F0-4120-9A2C-8E17F041BC91}" presName="tx1" presStyleLbl="revTx" presStyleIdx="1" presStyleCnt="3"/>
      <dgm:spPr/>
    </dgm:pt>
    <dgm:pt modelId="{DBCF5E15-322B-4E75-B6D9-8A65CE51B081}" type="pres">
      <dgm:prSet presAssocID="{B3DC841B-61F0-4120-9A2C-8E17F041BC91}" presName="vert1" presStyleCnt="0"/>
      <dgm:spPr/>
    </dgm:pt>
    <dgm:pt modelId="{E17332DC-B659-4DF7-B1FE-811787937AC4}" type="pres">
      <dgm:prSet presAssocID="{E724C64D-C0D6-482F-A6F4-D1D0234995B0}" presName="thickLine" presStyleLbl="alignNode1" presStyleIdx="2" presStyleCnt="3"/>
      <dgm:spPr/>
    </dgm:pt>
    <dgm:pt modelId="{4618B45B-171A-433B-9443-950A2F98FB87}" type="pres">
      <dgm:prSet presAssocID="{E724C64D-C0D6-482F-A6F4-D1D0234995B0}" presName="horz1" presStyleCnt="0"/>
      <dgm:spPr/>
    </dgm:pt>
    <dgm:pt modelId="{3B73BDDC-425E-4186-A8C4-7A2A5EF8150B}" type="pres">
      <dgm:prSet presAssocID="{E724C64D-C0D6-482F-A6F4-D1D0234995B0}" presName="tx1" presStyleLbl="revTx" presStyleIdx="2" presStyleCnt="3"/>
      <dgm:spPr/>
    </dgm:pt>
    <dgm:pt modelId="{CBAE707C-E033-4DA5-A967-383DA2F547F5}" type="pres">
      <dgm:prSet presAssocID="{E724C64D-C0D6-482F-A6F4-D1D0234995B0}" presName="vert1" presStyleCnt="0"/>
      <dgm:spPr/>
    </dgm:pt>
  </dgm:ptLst>
  <dgm:cxnLst>
    <dgm:cxn modelId="{8E357411-AE9D-407F-8096-5D72BE63D675}" srcId="{04278392-05D2-4279-A77A-C37F514C253A}" destId="{0A924C89-ED86-42E6-8D9E-AC215C2F024F}" srcOrd="0" destOrd="0" parTransId="{1DD4379C-12FD-4054-B5B6-68E01553CA91}" sibTransId="{0CA7465E-DAB4-4912-B7F7-94BB1667ACF3}"/>
    <dgm:cxn modelId="{22F62621-4E33-48D7-BE12-485C92E505B5}" type="presOf" srcId="{B3DC841B-61F0-4120-9A2C-8E17F041BC91}" destId="{A8AF3D17-D2C8-41AA-BEA6-AB7F5A9F0A97}" srcOrd="0" destOrd="0" presId="urn:microsoft.com/office/officeart/2008/layout/LinedList"/>
    <dgm:cxn modelId="{2EC9BE68-9C05-4242-B6EB-D03CFCAA8BD2}" type="presOf" srcId="{E724C64D-C0D6-482F-A6F4-D1D0234995B0}" destId="{3B73BDDC-425E-4186-A8C4-7A2A5EF8150B}" srcOrd="0" destOrd="0" presId="urn:microsoft.com/office/officeart/2008/layout/LinedList"/>
    <dgm:cxn modelId="{649F05A7-4CED-4C12-A801-B55907433423}" srcId="{04278392-05D2-4279-A77A-C37F514C253A}" destId="{E724C64D-C0D6-482F-A6F4-D1D0234995B0}" srcOrd="2" destOrd="0" parTransId="{9379C556-4483-42A1-937D-DAC9B4BB0683}" sibTransId="{90211762-AF2C-447C-88EC-2638A9C45F1D}"/>
    <dgm:cxn modelId="{D93BA5AD-BC22-448D-A72D-17A46E8EA13F}" type="presOf" srcId="{0A924C89-ED86-42E6-8D9E-AC215C2F024F}" destId="{A46D837C-4EA8-440E-96A0-9F3852FF5D1F}" srcOrd="0" destOrd="0" presId="urn:microsoft.com/office/officeart/2008/layout/LinedList"/>
    <dgm:cxn modelId="{4059EBB8-A4BA-4BE4-8129-6732D55BA3C0}" type="presOf" srcId="{04278392-05D2-4279-A77A-C37F514C253A}" destId="{F07DAA3F-BA5E-4182-B88F-48D0F99254D7}" srcOrd="0" destOrd="0" presId="urn:microsoft.com/office/officeart/2008/layout/LinedList"/>
    <dgm:cxn modelId="{C6A206E4-BE28-4F8D-9A37-CF6F7A1FFA1E}" srcId="{04278392-05D2-4279-A77A-C37F514C253A}" destId="{B3DC841B-61F0-4120-9A2C-8E17F041BC91}" srcOrd="1" destOrd="0" parTransId="{3AB0452B-0CC8-41F9-8FBE-F2EA98E80F6D}" sibTransId="{81EB7044-D420-46CC-B2C2-E22321C45007}"/>
    <dgm:cxn modelId="{D5063895-C855-40BC-835C-3FFF45752ED0}" type="presParOf" srcId="{F07DAA3F-BA5E-4182-B88F-48D0F99254D7}" destId="{BEC0DD63-E8C5-49F8-BA61-7BB95C81A379}" srcOrd="0" destOrd="0" presId="urn:microsoft.com/office/officeart/2008/layout/LinedList"/>
    <dgm:cxn modelId="{8C55B328-0FE5-43AF-9CBF-3BCC3E3FD862}" type="presParOf" srcId="{F07DAA3F-BA5E-4182-B88F-48D0F99254D7}" destId="{53E2DCBA-341D-4DB4-AC28-1BE3A18A63A0}" srcOrd="1" destOrd="0" presId="urn:microsoft.com/office/officeart/2008/layout/LinedList"/>
    <dgm:cxn modelId="{805A7BC2-97C9-4F29-8BD2-E5C5A6212E3C}" type="presParOf" srcId="{53E2DCBA-341D-4DB4-AC28-1BE3A18A63A0}" destId="{A46D837C-4EA8-440E-96A0-9F3852FF5D1F}" srcOrd="0" destOrd="0" presId="urn:microsoft.com/office/officeart/2008/layout/LinedList"/>
    <dgm:cxn modelId="{3069F7FC-3703-4E6B-A67B-FA3D5A0B2741}" type="presParOf" srcId="{53E2DCBA-341D-4DB4-AC28-1BE3A18A63A0}" destId="{2CB21118-A17B-49D1-B080-5E072B3CB231}" srcOrd="1" destOrd="0" presId="urn:microsoft.com/office/officeart/2008/layout/LinedList"/>
    <dgm:cxn modelId="{45ED0044-7EBE-4EF8-9DB6-9C536AC9960C}" type="presParOf" srcId="{F07DAA3F-BA5E-4182-B88F-48D0F99254D7}" destId="{6E940DCB-8A97-4E4D-8A4F-B1391EF1BDD8}" srcOrd="2" destOrd="0" presId="urn:microsoft.com/office/officeart/2008/layout/LinedList"/>
    <dgm:cxn modelId="{295E54F5-BD1F-41ED-867F-6CA68C88D20F}" type="presParOf" srcId="{F07DAA3F-BA5E-4182-B88F-48D0F99254D7}" destId="{593E9E8C-90F9-47A8-9D4B-24985648E52B}" srcOrd="3" destOrd="0" presId="urn:microsoft.com/office/officeart/2008/layout/LinedList"/>
    <dgm:cxn modelId="{987D1FA9-2186-4B1E-97A4-D250C2D881D3}" type="presParOf" srcId="{593E9E8C-90F9-47A8-9D4B-24985648E52B}" destId="{A8AF3D17-D2C8-41AA-BEA6-AB7F5A9F0A97}" srcOrd="0" destOrd="0" presId="urn:microsoft.com/office/officeart/2008/layout/LinedList"/>
    <dgm:cxn modelId="{2433F7CC-2771-4BE1-8C80-2593E767E78D}" type="presParOf" srcId="{593E9E8C-90F9-47A8-9D4B-24985648E52B}" destId="{DBCF5E15-322B-4E75-B6D9-8A65CE51B081}" srcOrd="1" destOrd="0" presId="urn:microsoft.com/office/officeart/2008/layout/LinedList"/>
    <dgm:cxn modelId="{6CE25A09-B378-472B-8DD5-35786B6D5B1C}" type="presParOf" srcId="{F07DAA3F-BA5E-4182-B88F-48D0F99254D7}" destId="{E17332DC-B659-4DF7-B1FE-811787937AC4}" srcOrd="4" destOrd="0" presId="urn:microsoft.com/office/officeart/2008/layout/LinedList"/>
    <dgm:cxn modelId="{42FB7BDC-0F47-4022-BB9B-3F4EF7ABF60A}" type="presParOf" srcId="{F07DAA3F-BA5E-4182-B88F-48D0F99254D7}" destId="{4618B45B-171A-433B-9443-950A2F98FB87}" srcOrd="5" destOrd="0" presId="urn:microsoft.com/office/officeart/2008/layout/LinedList"/>
    <dgm:cxn modelId="{AC6A38C0-363F-473F-8B80-E7595C44847E}" type="presParOf" srcId="{4618B45B-171A-433B-9443-950A2F98FB87}" destId="{3B73BDDC-425E-4186-A8C4-7A2A5EF8150B}" srcOrd="0" destOrd="0" presId="urn:microsoft.com/office/officeart/2008/layout/LinedList"/>
    <dgm:cxn modelId="{7771C9BF-C499-4E0A-98F4-71EE6DEC5AA2}" type="presParOf" srcId="{4618B45B-171A-433B-9443-950A2F98FB87}" destId="{CBAE707C-E033-4DA5-A967-383DA2F547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C307A3-2D9F-4579-80BA-7C31AADE86B7}" type="doc">
      <dgm:prSet loTypeId="urn:microsoft.com/office/officeart/2005/8/layout/hierarchy1" loCatId="hierarchy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DB193AD5-D0E4-4642-8A21-334F8554CD7E}">
      <dgm:prSet custT="1"/>
      <dgm:spPr/>
      <dgm:t>
        <a:bodyPr/>
        <a:lstStyle/>
        <a:p>
          <a:r>
            <a:rPr lang="en-US" sz="2000" b="1"/>
            <a:t>PGA tour data from 2015-2019 (5 years)</a:t>
          </a:r>
        </a:p>
      </dgm:t>
    </dgm:pt>
    <dgm:pt modelId="{D9809149-2AE6-4684-A590-3148D0D37DEE}" type="parTrans" cxnId="{2BBDAE83-5B30-4CE3-ADC0-95591DE4DAFB}">
      <dgm:prSet/>
      <dgm:spPr/>
      <dgm:t>
        <a:bodyPr/>
        <a:lstStyle/>
        <a:p>
          <a:endParaRPr lang="en-US" sz="2000"/>
        </a:p>
      </dgm:t>
    </dgm:pt>
    <dgm:pt modelId="{80B1D3B1-9FE1-4F41-9AC9-CC856B5DD2B4}" type="sibTrans" cxnId="{2BBDAE83-5B30-4CE3-ADC0-95591DE4DAFB}">
      <dgm:prSet/>
      <dgm:spPr/>
      <dgm:t>
        <a:bodyPr/>
        <a:lstStyle/>
        <a:p>
          <a:endParaRPr lang="en-US" sz="2000"/>
        </a:p>
      </dgm:t>
    </dgm:pt>
    <dgm:pt modelId="{E49BED58-1FBF-4CFD-AA9C-A31CBA777F58}">
      <dgm:prSet custT="1"/>
      <dgm:spPr/>
      <dgm:t>
        <a:bodyPr/>
        <a:lstStyle/>
        <a:p>
          <a:r>
            <a:rPr lang="en-US" sz="2000" b="1" dirty="0"/>
            <a:t>Normality and multicollinearity tests for linear regression assumptions</a:t>
          </a:r>
        </a:p>
      </dgm:t>
    </dgm:pt>
    <dgm:pt modelId="{E5FC08EB-EF59-48EB-A907-33A681E4C8D0}" type="parTrans" cxnId="{DD2CBD2E-2F52-4CD0-8D1B-CDA91F462D10}">
      <dgm:prSet/>
      <dgm:spPr/>
      <dgm:t>
        <a:bodyPr/>
        <a:lstStyle/>
        <a:p>
          <a:endParaRPr lang="en-US" sz="2000"/>
        </a:p>
      </dgm:t>
    </dgm:pt>
    <dgm:pt modelId="{C08CBF5E-8503-4404-ACFF-0E712536B970}" type="sibTrans" cxnId="{DD2CBD2E-2F52-4CD0-8D1B-CDA91F462D10}">
      <dgm:prSet/>
      <dgm:spPr/>
      <dgm:t>
        <a:bodyPr/>
        <a:lstStyle/>
        <a:p>
          <a:endParaRPr lang="en-US" sz="2000"/>
        </a:p>
      </dgm:t>
    </dgm:pt>
    <dgm:pt modelId="{A8AE4139-0873-4C06-AD7F-86D7471289B9}">
      <dgm:prSet custT="1"/>
      <dgm:spPr/>
      <dgm:t>
        <a:bodyPr/>
        <a:lstStyle/>
        <a:p>
          <a:r>
            <a:rPr lang="en-US" sz="2000" b="1" dirty="0"/>
            <a:t>Multivariate multiple linear regression </a:t>
          </a:r>
        </a:p>
      </dgm:t>
    </dgm:pt>
    <dgm:pt modelId="{EB6434D6-A38B-4BD8-976D-F47A2A403C5B}" type="parTrans" cxnId="{EB7A8B02-25BE-4867-A9E4-2662D5AB2E44}">
      <dgm:prSet/>
      <dgm:spPr/>
      <dgm:t>
        <a:bodyPr/>
        <a:lstStyle/>
        <a:p>
          <a:endParaRPr lang="en-US" sz="2000"/>
        </a:p>
      </dgm:t>
    </dgm:pt>
    <dgm:pt modelId="{2F93147A-A17C-4A8E-B39D-D9BD0A9282F9}" type="sibTrans" cxnId="{EB7A8B02-25BE-4867-A9E4-2662D5AB2E44}">
      <dgm:prSet/>
      <dgm:spPr/>
      <dgm:t>
        <a:bodyPr/>
        <a:lstStyle/>
        <a:p>
          <a:endParaRPr lang="en-US" sz="2000"/>
        </a:p>
      </dgm:t>
    </dgm:pt>
    <dgm:pt modelId="{5D534162-C96E-4733-BAE8-4C9470715E96}">
      <dgm:prSet custT="1"/>
      <dgm:spPr/>
      <dgm:t>
        <a:bodyPr/>
        <a:lstStyle/>
        <a:p>
          <a:r>
            <a:rPr lang="en-US" sz="2000" b="1"/>
            <a:t>Partial η</a:t>
          </a:r>
          <a:r>
            <a:rPr lang="en-US" sz="2000" b="1" baseline="30000"/>
            <a:t>2</a:t>
          </a:r>
          <a:endParaRPr lang="en-US" sz="2000" b="1"/>
        </a:p>
      </dgm:t>
    </dgm:pt>
    <dgm:pt modelId="{14DE6985-7A56-4B2C-8B51-34FB6A2A190B}" type="parTrans" cxnId="{E2CAB568-C48B-4C9F-B41E-07609DFB72E5}">
      <dgm:prSet/>
      <dgm:spPr/>
      <dgm:t>
        <a:bodyPr/>
        <a:lstStyle/>
        <a:p>
          <a:endParaRPr lang="en-US" sz="2000"/>
        </a:p>
      </dgm:t>
    </dgm:pt>
    <dgm:pt modelId="{7094C7B7-4D26-4C1E-8A2C-317E21E5387A}" type="sibTrans" cxnId="{E2CAB568-C48B-4C9F-B41E-07609DFB72E5}">
      <dgm:prSet/>
      <dgm:spPr/>
      <dgm:t>
        <a:bodyPr/>
        <a:lstStyle/>
        <a:p>
          <a:endParaRPr lang="en-US" sz="2000"/>
        </a:p>
      </dgm:t>
    </dgm:pt>
    <dgm:pt modelId="{E8AD0121-0582-4EA7-B60E-C79E90DA14B6}" type="pres">
      <dgm:prSet presAssocID="{A9C307A3-2D9F-4579-80BA-7C31AADE86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1B7BAA1-5CD0-4B43-9565-993D5F4F2E4A}" type="pres">
      <dgm:prSet presAssocID="{DB193AD5-D0E4-4642-8A21-334F8554CD7E}" presName="hierRoot1" presStyleCnt="0"/>
      <dgm:spPr/>
    </dgm:pt>
    <dgm:pt modelId="{438A5195-CC40-4BF0-A491-98596D547E8F}" type="pres">
      <dgm:prSet presAssocID="{DB193AD5-D0E4-4642-8A21-334F8554CD7E}" presName="composite" presStyleCnt="0"/>
      <dgm:spPr/>
    </dgm:pt>
    <dgm:pt modelId="{7886EE73-889B-42BC-B088-E37A3B5C531E}" type="pres">
      <dgm:prSet presAssocID="{DB193AD5-D0E4-4642-8A21-334F8554CD7E}" presName="background" presStyleLbl="node0" presStyleIdx="0" presStyleCnt="4"/>
      <dgm:spPr>
        <a:solidFill>
          <a:schemeClr val="bg2">
            <a:lumMod val="75000"/>
            <a:alpha val="80000"/>
          </a:schemeClr>
        </a:solidFill>
      </dgm:spPr>
    </dgm:pt>
    <dgm:pt modelId="{3EC7FAB4-2285-40D4-89A4-D7DC3BF5C418}" type="pres">
      <dgm:prSet presAssocID="{DB193AD5-D0E4-4642-8A21-334F8554CD7E}" presName="text" presStyleLbl="fgAcc0" presStyleIdx="0" presStyleCnt="4">
        <dgm:presLayoutVars>
          <dgm:chPref val="3"/>
        </dgm:presLayoutVars>
      </dgm:prSet>
      <dgm:spPr/>
    </dgm:pt>
    <dgm:pt modelId="{99E1EC55-A3E2-42E3-B00E-D5B2A7BDD489}" type="pres">
      <dgm:prSet presAssocID="{DB193AD5-D0E4-4642-8A21-334F8554CD7E}" presName="hierChild2" presStyleCnt="0"/>
      <dgm:spPr/>
    </dgm:pt>
    <dgm:pt modelId="{49F542D9-D679-4746-8FD4-F3ED63CE14AA}" type="pres">
      <dgm:prSet presAssocID="{E49BED58-1FBF-4CFD-AA9C-A31CBA777F58}" presName="hierRoot1" presStyleCnt="0"/>
      <dgm:spPr/>
    </dgm:pt>
    <dgm:pt modelId="{9732250F-4FAC-4196-87BF-AABBEAE192E7}" type="pres">
      <dgm:prSet presAssocID="{E49BED58-1FBF-4CFD-AA9C-A31CBA777F58}" presName="composite" presStyleCnt="0"/>
      <dgm:spPr/>
    </dgm:pt>
    <dgm:pt modelId="{A0279A9F-DA10-43E8-89E9-CD7B22288B05}" type="pres">
      <dgm:prSet presAssocID="{E49BED58-1FBF-4CFD-AA9C-A31CBA777F58}" presName="background" presStyleLbl="node0" presStyleIdx="1" presStyleCnt="4"/>
      <dgm:spPr>
        <a:solidFill>
          <a:schemeClr val="bg2">
            <a:lumMod val="75000"/>
            <a:alpha val="80000"/>
          </a:schemeClr>
        </a:solidFill>
      </dgm:spPr>
    </dgm:pt>
    <dgm:pt modelId="{EC211B92-D361-4713-BAD9-435F0EF8B942}" type="pres">
      <dgm:prSet presAssocID="{E49BED58-1FBF-4CFD-AA9C-A31CBA777F58}" presName="text" presStyleLbl="fgAcc0" presStyleIdx="1" presStyleCnt="4">
        <dgm:presLayoutVars>
          <dgm:chPref val="3"/>
        </dgm:presLayoutVars>
      </dgm:prSet>
      <dgm:spPr/>
    </dgm:pt>
    <dgm:pt modelId="{DF5AF039-E62D-4246-A884-0ECDC2B021CF}" type="pres">
      <dgm:prSet presAssocID="{E49BED58-1FBF-4CFD-AA9C-A31CBA777F58}" presName="hierChild2" presStyleCnt="0"/>
      <dgm:spPr/>
    </dgm:pt>
    <dgm:pt modelId="{DF77B95F-8083-4BE2-A9EF-A90DDC34EFB3}" type="pres">
      <dgm:prSet presAssocID="{A8AE4139-0873-4C06-AD7F-86D7471289B9}" presName="hierRoot1" presStyleCnt="0"/>
      <dgm:spPr/>
    </dgm:pt>
    <dgm:pt modelId="{29E3540B-4ABC-449B-8F54-F20A3C535A93}" type="pres">
      <dgm:prSet presAssocID="{A8AE4139-0873-4C06-AD7F-86D7471289B9}" presName="composite" presStyleCnt="0"/>
      <dgm:spPr/>
    </dgm:pt>
    <dgm:pt modelId="{31870D98-ABED-438E-96EB-9782BBA3A8EF}" type="pres">
      <dgm:prSet presAssocID="{A8AE4139-0873-4C06-AD7F-86D7471289B9}" presName="background" presStyleLbl="node0" presStyleIdx="2" presStyleCnt="4"/>
      <dgm:spPr>
        <a:solidFill>
          <a:schemeClr val="bg2">
            <a:lumMod val="75000"/>
            <a:alpha val="80000"/>
          </a:schemeClr>
        </a:solidFill>
      </dgm:spPr>
    </dgm:pt>
    <dgm:pt modelId="{CF5A3465-A336-4E89-8C91-F9849C0F06F9}" type="pres">
      <dgm:prSet presAssocID="{A8AE4139-0873-4C06-AD7F-86D7471289B9}" presName="text" presStyleLbl="fgAcc0" presStyleIdx="2" presStyleCnt="4">
        <dgm:presLayoutVars>
          <dgm:chPref val="3"/>
        </dgm:presLayoutVars>
      </dgm:prSet>
      <dgm:spPr/>
    </dgm:pt>
    <dgm:pt modelId="{573C9628-36C5-4F3A-BCD7-84F6F9367CE8}" type="pres">
      <dgm:prSet presAssocID="{A8AE4139-0873-4C06-AD7F-86D7471289B9}" presName="hierChild2" presStyleCnt="0"/>
      <dgm:spPr/>
    </dgm:pt>
    <dgm:pt modelId="{45DCAF62-BC5F-4C54-BB34-FCBDA7D2AA9C}" type="pres">
      <dgm:prSet presAssocID="{5D534162-C96E-4733-BAE8-4C9470715E96}" presName="hierRoot1" presStyleCnt="0"/>
      <dgm:spPr/>
    </dgm:pt>
    <dgm:pt modelId="{5852A92C-F865-41DF-A87C-4BC37FF05CFC}" type="pres">
      <dgm:prSet presAssocID="{5D534162-C96E-4733-BAE8-4C9470715E96}" presName="composite" presStyleCnt="0"/>
      <dgm:spPr/>
    </dgm:pt>
    <dgm:pt modelId="{4E8F5895-9F83-4EA0-B56D-3C01355E0677}" type="pres">
      <dgm:prSet presAssocID="{5D534162-C96E-4733-BAE8-4C9470715E96}" presName="background" presStyleLbl="node0" presStyleIdx="3" presStyleCnt="4"/>
      <dgm:spPr>
        <a:solidFill>
          <a:schemeClr val="bg2">
            <a:lumMod val="75000"/>
            <a:alpha val="80000"/>
          </a:schemeClr>
        </a:solidFill>
      </dgm:spPr>
    </dgm:pt>
    <dgm:pt modelId="{F3E31DA4-EDD6-45B3-8F52-73FFA6393890}" type="pres">
      <dgm:prSet presAssocID="{5D534162-C96E-4733-BAE8-4C9470715E96}" presName="text" presStyleLbl="fgAcc0" presStyleIdx="3" presStyleCnt="4">
        <dgm:presLayoutVars>
          <dgm:chPref val="3"/>
        </dgm:presLayoutVars>
      </dgm:prSet>
      <dgm:spPr/>
    </dgm:pt>
    <dgm:pt modelId="{F90927A9-1CE7-4009-A8C3-47025102D92A}" type="pres">
      <dgm:prSet presAssocID="{5D534162-C96E-4733-BAE8-4C9470715E96}" presName="hierChild2" presStyleCnt="0"/>
      <dgm:spPr/>
    </dgm:pt>
  </dgm:ptLst>
  <dgm:cxnLst>
    <dgm:cxn modelId="{EB7A8B02-25BE-4867-A9E4-2662D5AB2E44}" srcId="{A9C307A3-2D9F-4579-80BA-7C31AADE86B7}" destId="{A8AE4139-0873-4C06-AD7F-86D7471289B9}" srcOrd="2" destOrd="0" parTransId="{EB6434D6-A38B-4BD8-976D-F47A2A403C5B}" sibTransId="{2F93147A-A17C-4A8E-B39D-D9BD0A9282F9}"/>
    <dgm:cxn modelId="{DB24371E-95AA-40EF-B88D-4827334EBE11}" type="presOf" srcId="{A8AE4139-0873-4C06-AD7F-86D7471289B9}" destId="{CF5A3465-A336-4E89-8C91-F9849C0F06F9}" srcOrd="0" destOrd="0" presId="urn:microsoft.com/office/officeart/2005/8/layout/hierarchy1"/>
    <dgm:cxn modelId="{DD2CBD2E-2F52-4CD0-8D1B-CDA91F462D10}" srcId="{A9C307A3-2D9F-4579-80BA-7C31AADE86B7}" destId="{E49BED58-1FBF-4CFD-AA9C-A31CBA777F58}" srcOrd="1" destOrd="0" parTransId="{E5FC08EB-EF59-48EB-A907-33A681E4C8D0}" sibTransId="{C08CBF5E-8503-4404-ACFF-0E712536B970}"/>
    <dgm:cxn modelId="{E2CAB568-C48B-4C9F-B41E-07609DFB72E5}" srcId="{A9C307A3-2D9F-4579-80BA-7C31AADE86B7}" destId="{5D534162-C96E-4733-BAE8-4C9470715E96}" srcOrd="3" destOrd="0" parTransId="{14DE6985-7A56-4B2C-8B51-34FB6A2A190B}" sibTransId="{7094C7B7-4D26-4C1E-8A2C-317E21E5387A}"/>
    <dgm:cxn modelId="{F1039570-AB1C-409D-A607-C43693A130EF}" type="presOf" srcId="{DB193AD5-D0E4-4642-8A21-334F8554CD7E}" destId="{3EC7FAB4-2285-40D4-89A4-D7DC3BF5C418}" srcOrd="0" destOrd="0" presId="urn:microsoft.com/office/officeart/2005/8/layout/hierarchy1"/>
    <dgm:cxn modelId="{2BBDAE83-5B30-4CE3-ADC0-95591DE4DAFB}" srcId="{A9C307A3-2D9F-4579-80BA-7C31AADE86B7}" destId="{DB193AD5-D0E4-4642-8A21-334F8554CD7E}" srcOrd="0" destOrd="0" parTransId="{D9809149-2AE6-4684-A590-3148D0D37DEE}" sibTransId="{80B1D3B1-9FE1-4F41-9AC9-CC856B5DD2B4}"/>
    <dgm:cxn modelId="{3E6D5F85-5785-42E3-B7FE-886495AFAC15}" type="presOf" srcId="{5D534162-C96E-4733-BAE8-4C9470715E96}" destId="{F3E31DA4-EDD6-45B3-8F52-73FFA6393890}" srcOrd="0" destOrd="0" presId="urn:microsoft.com/office/officeart/2005/8/layout/hierarchy1"/>
    <dgm:cxn modelId="{2EE7AEAF-881C-4200-BD07-6AF7DACEA07C}" type="presOf" srcId="{E49BED58-1FBF-4CFD-AA9C-A31CBA777F58}" destId="{EC211B92-D361-4713-BAD9-435F0EF8B942}" srcOrd="0" destOrd="0" presId="urn:microsoft.com/office/officeart/2005/8/layout/hierarchy1"/>
    <dgm:cxn modelId="{968C4BD2-858D-456D-97E6-086090DE6F1A}" type="presOf" srcId="{A9C307A3-2D9F-4579-80BA-7C31AADE86B7}" destId="{E8AD0121-0582-4EA7-B60E-C79E90DA14B6}" srcOrd="0" destOrd="0" presId="urn:microsoft.com/office/officeart/2005/8/layout/hierarchy1"/>
    <dgm:cxn modelId="{EC7A20D4-83DB-4178-B355-01643160D25B}" type="presParOf" srcId="{E8AD0121-0582-4EA7-B60E-C79E90DA14B6}" destId="{21B7BAA1-5CD0-4B43-9565-993D5F4F2E4A}" srcOrd="0" destOrd="0" presId="urn:microsoft.com/office/officeart/2005/8/layout/hierarchy1"/>
    <dgm:cxn modelId="{8483BAE2-CB63-4F30-BE4D-A0FFCC7C8520}" type="presParOf" srcId="{21B7BAA1-5CD0-4B43-9565-993D5F4F2E4A}" destId="{438A5195-CC40-4BF0-A491-98596D547E8F}" srcOrd="0" destOrd="0" presId="urn:microsoft.com/office/officeart/2005/8/layout/hierarchy1"/>
    <dgm:cxn modelId="{4FDBFA75-7B94-4A61-89DF-B51522E82111}" type="presParOf" srcId="{438A5195-CC40-4BF0-A491-98596D547E8F}" destId="{7886EE73-889B-42BC-B088-E37A3B5C531E}" srcOrd="0" destOrd="0" presId="urn:microsoft.com/office/officeart/2005/8/layout/hierarchy1"/>
    <dgm:cxn modelId="{CBC4B29C-F56B-40BA-8E70-1B863D29B81B}" type="presParOf" srcId="{438A5195-CC40-4BF0-A491-98596D547E8F}" destId="{3EC7FAB4-2285-40D4-89A4-D7DC3BF5C418}" srcOrd="1" destOrd="0" presId="urn:microsoft.com/office/officeart/2005/8/layout/hierarchy1"/>
    <dgm:cxn modelId="{74D3648F-A07F-4BBA-B13D-F1F2EB13DF5A}" type="presParOf" srcId="{21B7BAA1-5CD0-4B43-9565-993D5F4F2E4A}" destId="{99E1EC55-A3E2-42E3-B00E-D5B2A7BDD489}" srcOrd="1" destOrd="0" presId="urn:microsoft.com/office/officeart/2005/8/layout/hierarchy1"/>
    <dgm:cxn modelId="{CE7C13E0-5D7B-42C7-ABAB-A38322A2D491}" type="presParOf" srcId="{E8AD0121-0582-4EA7-B60E-C79E90DA14B6}" destId="{49F542D9-D679-4746-8FD4-F3ED63CE14AA}" srcOrd="1" destOrd="0" presId="urn:microsoft.com/office/officeart/2005/8/layout/hierarchy1"/>
    <dgm:cxn modelId="{DE2E2485-DF11-490C-A17D-1F5682D5F3E3}" type="presParOf" srcId="{49F542D9-D679-4746-8FD4-F3ED63CE14AA}" destId="{9732250F-4FAC-4196-87BF-AABBEAE192E7}" srcOrd="0" destOrd="0" presId="urn:microsoft.com/office/officeart/2005/8/layout/hierarchy1"/>
    <dgm:cxn modelId="{EFB43D98-560A-4AE2-9D16-7ABBF19878A4}" type="presParOf" srcId="{9732250F-4FAC-4196-87BF-AABBEAE192E7}" destId="{A0279A9F-DA10-43E8-89E9-CD7B22288B05}" srcOrd="0" destOrd="0" presId="urn:microsoft.com/office/officeart/2005/8/layout/hierarchy1"/>
    <dgm:cxn modelId="{6C542E03-1267-4AC3-8A35-7C721C689E07}" type="presParOf" srcId="{9732250F-4FAC-4196-87BF-AABBEAE192E7}" destId="{EC211B92-D361-4713-BAD9-435F0EF8B942}" srcOrd="1" destOrd="0" presId="urn:microsoft.com/office/officeart/2005/8/layout/hierarchy1"/>
    <dgm:cxn modelId="{E3C03F0F-DCDF-4D10-8535-02867AC79D49}" type="presParOf" srcId="{49F542D9-D679-4746-8FD4-F3ED63CE14AA}" destId="{DF5AF039-E62D-4246-A884-0ECDC2B021CF}" srcOrd="1" destOrd="0" presId="urn:microsoft.com/office/officeart/2005/8/layout/hierarchy1"/>
    <dgm:cxn modelId="{7F8E18CB-D02A-4201-87CF-3E7E0B308A78}" type="presParOf" srcId="{E8AD0121-0582-4EA7-B60E-C79E90DA14B6}" destId="{DF77B95F-8083-4BE2-A9EF-A90DDC34EFB3}" srcOrd="2" destOrd="0" presId="urn:microsoft.com/office/officeart/2005/8/layout/hierarchy1"/>
    <dgm:cxn modelId="{61D8C50B-57A7-4DF7-8176-2E06F25FF130}" type="presParOf" srcId="{DF77B95F-8083-4BE2-A9EF-A90DDC34EFB3}" destId="{29E3540B-4ABC-449B-8F54-F20A3C535A93}" srcOrd="0" destOrd="0" presId="urn:microsoft.com/office/officeart/2005/8/layout/hierarchy1"/>
    <dgm:cxn modelId="{92D61BC2-E0C5-4B21-856E-CDA590A06C04}" type="presParOf" srcId="{29E3540B-4ABC-449B-8F54-F20A3C535A93}" destId="{31870D98-ABED-438E-96EB-9782BBA3A8EF}" srcOrd="0" destOrd="0" presId="urn:microsoft.com/office/officeart/2005/8/layout/hierarchy1"/>
    <dgm:cxn modelId="{2A2D4E5B-B75B-4718-9CC5-9A07E135343F}" type="presParOf" srcId="{29E3540B-4ABC-449B-8F54-F20A3C535A93}" destId="{CF5A3465-A336-4E89-8C91-F9849C0F06F9}" srcOrd="1" destOrd="0" presId="urn:microsoft.com/office/officeart/2005/8/layout/hierarchy1"/>
    <dgm:cxn modelId="{DD9D2523-29BA-4543-A831-7CE36B51E9F4}" type="presParOf" srcId="{DF77B95F-8083-4BE2-A9EF-A90DDC34EFB3}" destId="{573C9628-36C5-4F3A-BCD7-84F6F9367CE8}" srcOrd="1" destOrd="0" presId="urn:microsoft.com/office/officeart/2005/8/layout/hierarchy1"/>
    <dgm:cxn modelId="{F1850838-B8AA-409D-A131-678A55231FE8}" type="presParOf" srcId="{E8AD0121-0582-4EA7-B60E-C79E90DA14B6}" destId="{45DCAF62-BC5F-4C54-BB34-FCBDA7D2AA9C}" srcOrd="3" destOrd="0" presId="urn:microsoft.com/office/officeart/2005/8/layout/hierarchy1"/>
    <dgm:cxn modelId="{FD2A927D-6326-4EB1-B063-1573965C594E}" type="presParOf" srcId="{45DCAF62-BC5F-4C54-BB34-FCBDA7D2AA9C}" destId="{5852A92C-F865-41DF-A87C-4BC37FF05CFC}" srcOrd="0" destOrd="0" presId="urn:microsoft.com/office/officeart/2005/8/layout/hierarchy1"/>
    <dgm:cxn modelId="{261716E0-8686-48A0-A229-DE7998AA6E4B}" type="presParOf" srcId="{5852A92C-F865-41DF-A87C-4BC37FF05CFC}" destId="{4E8F5895-9F83-4EA0-B56D-3C01355E0677}" srcOrd="0" destOrd="0" presId="urn:microsoft.com/office/officeart/2005/8/layout/hierarchy1"/>
    <dgm:cxn modelId="{ED804771-0403-426F-B5D6-C84EB42D2D43}" type="presParOf" srcId="{5852A92C-F865-41DF-A87C-4BC37FF05CFC}" destId="{F3E31DA4-EDD6-45B3-8F52-73FFA6393890}" srcOrd="1" destOrd="0" presId="urn:microsoft.com/office/officeart/2005/8/layout/hierarchy1"/>
    <dgm:cxn modelId="{249E9465-CFFD-4361-9935-24B18DA48F58}" type="presParOf" srcId="{45DCAF62-BC5F-4C54-BB34-FCBDA7D2AA9C}" destId="{F90927A9-1CE7-4009-A8C3-47025102D9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0DD63-E8C5-49F8-BA61-7BB95C81A379}">
      <dsp:nvSpPr>
        <dsp:cNvPr id="0" name=""/>
        <dsp:cNvSpPr/>
      </dsp:nvSpPr>
      <dsp:spPr>
        <a:xfrm>
          <a:off x="0" y="2337"/>
          <a:ext cx="52106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D837C-4EA8-440E-96A0-9F3852FF5D1F}">
      <dsp:nvSpPr>
        <dsp:cNvPr id="0" name=""/>
        <dsp:cNvSpPr/>
      </dsp:nvSpPr>
      <dsp:spPr>
        <a:xfrm>
          <a:off x="0" y="2337"/>
          <a:ext cx="5210615" cy="159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/>
            <a:t>No tracking data</a:t>
          </a:r>
          <a:endParaRPr lang="en-US" sz="4700" kern="1200"/>
        </a:p>
      </dsp:txBody>
      <dsp:txXfrm>
        <a:off x="0" y="2337"/>
        <a:ext cx="5210615" cy="1594059"/>
      </dsp:txXfrm>
    </dsp:sp>
    <dsp:sp modelId="{6E940DCB-8A97-4E4D-8A4F-B1391EF1BDD8}">
      <dsp:nvSpPr>
        <dsp:cNvPr id="0" name=""/>
        <dsp:cNvSpPr/>
      </dsp:nvSpPr>
      <dsp:spPr>
        <a:xfrm>
          <a:off x="0" y="1596396"/>
          <a:ext cx="52106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F3D17-D2C8-41AA-BEA6-AB7F5A9F0A97}">
      <dsp:nvSpPr>
        <dsp:cNvPr id="0" name=""/>
        <dsp:cNvSpPr/>
      </dsp:nvSpPr>
      <dsp:spPr>
        <a:xfrm>
          <a:off x="0" y="1596396"/>
          <a:ext cx="5210615" cy="159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/>
            <a:t>Only event data</a:t>
          </a:r>
          <a:endParaRPr lang="en-US" sz="4700" kern="1200"/>
        </a:p>
      </dsp:txBody>
      <dsp:txXfrm>
        <a:off x="0" y="1596396"/>
        <a:ext cx="5210615" cy="1594059"/>
      </dsp:txXfrm>
    </dsp:sp>
    <dsp:sp modelId="{E17332DC-B659-4DF7-B1FE-811787937AC4}">
      <dsp:nvSpPr>
        <dsp:cNvPr id="0" name=""/>
        <dsp:cNvSpPr/>
      </dsp:nvSpPr>
      <dsp:spPr>
        <a:xfrm>
          <a:off x="0" y="3190455"/>
          <a:ext cx="52106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3BDDC-425E-4186-A8C4-7A2A5EF8150B}">
      <dsp:nvSpPr>
        <dsp:cNvPr id="0" name=""/>
        <dsp:cNvSpPr/>
      </dsp:nvSpPr>
      <dsp:spPr>
        <a:xfrm>
          <a:off x="0" y="3190455"/>
          <a:ext cx="5210615" cy="159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/>
            <a:t>Lack of multivariate analysis</a:t>
          </a:r>
          <a:endParaRPr lang="en-US" sz="4700" kern="1200"/>
        </a:p>
      </dsp:txBody>
      <dsp:txXfrm>
        <a:off x="0" y="3190455"/>
        <a:ext cx="5210615" cy="1594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EE73-889B-42BC-B088-E37A3B5C531E}">
      <dsp:nvSpPr>
        <dsp:cNvPr id="0" name=""/>
        <dsp:cNvSpPr/>
      </dsp:nvSpPr>
      <dsp:spPr>
        <a:xfrm>
          <a:off x="3372" y="757454"/>
          <a:ext cx="2408186" cy="1529198"/>
        </a:xfrm>
        <a:prstGeom prst="roundRect">
          <a:avLst>
            <a:gd name="adj" fmla="val 10000"/>
          </a:avLst>
        </a:prstGeom>
        <a:solidFill>
          <a:schemeClr val="bg2">
            <a:lumMod val="7500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7FAB4-2285-40D4-89A4-D7DC3BF5C418}">
      <dsp:nvSpPr>
        <dsp:cNvPr id="0" name=""/>
        <dsp:cNvSpPr/>
      </dsp:nvSpPr>
      <dsp:spPr>
        <a:xfrm>
          <a:off x="270949" y="1011651"/>
          <a:ext cx="2408186" cy="15291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PGA tour data from 2015-2019 (5 years)</a:t>
          </a:r>
        </a:p>
      </dsp:txBody>
      <dsp:txXfrm>
        <a:off x="315738" y="1056440"/>
        <a:ext cx="2318608" cy="1439620"/>
      </dsp:txXfrm>
    </dsp:sp>
    <dsp:sp modelId="{A0279A9F-DA10-43E8-89E9-CD7B22288B05}">
      <dsp:nvSpPr>
        <dsp:cNvPr id="0" name=""/>
        <dsp:cNvSpPr/>
      </dsp:nvSpPr>
      <dsp:spPr>
        <a:xfrm>
          <a:off x="2946711" y="757454"/>
          <a:ext cx="2408186" cy="1529198"/>
        </a:xfrm>
        <a:prstGeom prst="roundRect">
          <a:avLst>
            <a:gd name="adj" fmla="val 10000"/>
          </a:avLst>
        </a:prstGeom>
        <a:solidFill>
          <a:schemeClr val="bg2">
            <a:lumMod val="7500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11B92-D361-4713-BAD9-435F0EF8B942}">
      <dsp:nvSpPr>
        <dsp:cNvPr id="0" name=""/>
        <dsp:cNvSpPr/>
      </dsp:nvSpPr>
      <dsp:spPr>
        <a:xfrm>
          <a:off x="3214287" y="1011651"/>
          <a:ext cx="2408186" cy="15291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Normality and multicollinearity tests for linear regression assumptions</a:t>
          </a:r>
        </a:p>
      </dsp:txBody>
      <dsp:txXfrm>
        <a:off x="3259076" y="1056440"/>
        <a:ext cx="2318608" cy="1439620"/>
      </dsp:txXfrm>
    </dsp:sp>
    <dsp:sp modelId="{31870D98-ABED-438E-96EB-9782BBA3A8EF}">
      <dsp:nvSpPr>
        <dsp:cNvPr id="0" name=""/>
        <dsp:cNvSpPr/>
      </dsp:nvSpPr>
      <dsp:spPr>
        <a:xfrm>
          <a:off x="5890050" y="757454"/>
          <a:ext cx="2408186" cy="1529198"/>
        </a:xfrm>
        <a:prstGeom prst="roundRect">
          <a:avLst>
            <a:gd name="adj" fmla="val 10000"/>
          </a:avLst>
        </a:prstGeom>
        <a:solidFill>
          <a:schemeClr val="bg2">
            <a:lumMod val="7500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A3465-A336-4E89-8C91-F9849C0F06F9}">
      <dsp:nvSpPr>
        <dsp:cNvPr id="0" name=""/>
        <dsp:cNvSpPr/>
      </dsp:nvSpPr>
      <dsp:spPr>
        <a:xfrm>
          <a:off x="6157626" y="1011651"/>
          <a:ext cx="2408186" cy="15291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Multivariate multiple linear regression </a:t>
          </a:r>
        </a:p>
      </dsp:txBody>
      <dsp:txXfrm>
        <a:off x="6202415" y="1056440"/>
        <a:ext cx="2318608" cy="1439620"/>
      </dsp:txXfrm>
    </dsp:sp>
    <dsp:sp modelId="{4E8F5895-9F83-4EA0-B56D-3C01355E0677}">
      <dsp:nvSpPr>
        <dsp:cNvPr id="0" name=""/>
        <dsp:cNvSpPr/>
      </dsp:nvSpPr>
      <dsp:spPr>
        <a:xfrm>
          <a:off x="8833389" y="757454"/>
          <a:ext cx="2408186" cy="1529198"/>
        </a:xfrm>
        <a:prstGeom prst="roundRect">
          <a:avLst>
            <a:gd name="adj" fmla="val 10000"/>
          </a:avLst>
        </a:prstGeom>
        <a:solidFill>
          <a:schemeClr val="bg2">
            <a:lumMod val="7500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31DA4-EDD6-45B3-8F52-73FFA6393890}">
      <dsp:nvSpPr>
        <dsp:cNvPr id="0" name=""/>
        <dsp:cNvSpPr/>
      </dsp:nvSpPr>
      <dsp:spPr>
        <a:xfrm>
          <a:off x="9100965" y="1011651"/>
          <a:ext cx="2408186" cy="15291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Partial η</a:t>
          </a:r>
          <a:r>
            <a:rPr lang="en-US" sz="2000" b="1" kern="1200" baseline="30000"/>
            <a:t>2</a:t>
          </a:r>
          <a:endParaRPr lang="en-US" sz="2000" b="1" kern="1200"/>
        </a:p>
      </dsp:txBody>
      <dsp:txXfrm>
        <a:off x="9145754" y="1056440"/>
        <a:ext cx="2318608" cy="1439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C5A37-BF67-4B48-AFFC-53F5310D0459}" type="datetimeFigureOut">
              <a:rPr lang="en-CA" smtClean="0"/>
              <a:t>2022-12-01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9B3BB-78C6-43D1-BC98-491B2A5696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88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distance between the hole and the ball on shots that took place within 100 yards from the hole.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9B3BB-78C6-43D1-BC98-491B2A56960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822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720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4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8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2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201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5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55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80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1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gatour.com/stat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DGCP7ZFvJk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43DFEAB-D76F-ACE7-0E40-F07398CFB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1" b="1"/>
          <a:stretch/>
        </p:blipFill>
        <p:spPr>
          <a:xfrm>
            <a:off x="-2" y="-1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99981"/>
            <a:ext cx="12191999" cy="495801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50000"/>
                </a:srgbClr>
              </a:gs>
              <a:gs pos="87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6FAD4-38B9-FB2B-5F12-C5F0FA1A1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1411" y="4584568"/>
            <a:ext cx="8513877" cy="1956535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Analysis of Golf Pro’s KPI’s</a:t>
            </a:r>
            <a:br>
              <a:rPr lang="en-U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8D12A-F9E7-0509-879F-2B1321F83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3292" y="6067967"/>
            <a:ext cx="6685413" cy="94240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Nikolas Argiropoulos</a:t>
            </a:r>
          </a:p>
        </p:txBody>
      </p:sp>
    </p:spTree>
    <p:extLst>
      <p:ext uri="{BB962C8B-B14F-4D97-AF65-F5344CB8AC3E}">
        <p14:creationId xmlns:p14="http://schemas.microsoft.com/office/powerpoint/2010/main" val="23013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832F8D-7F33-B42E-18B8-837E3C1B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6B5D9-EDAF-3D8B-6235-E3C91299F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9583" r="4167"/>
          <a:stretch/>
        </p:blipFill>
        <p:spPr>
          <a:xfrm>
            <a:off x="5419429" y="495750"/>
            <a:ext cx="6746476" cy="58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2823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AB0D13-F555-3092-7DC3-5FEC3CB4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48" y="1106042"/>
            <a:ext cx="4612277" cy="5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</a:t>
            </a:r>
            <a:r>
              <a:rPr lang="en-US" sz="4000" cap="all" spc="390" dirty="0"/>
              <a:t> Cont.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C9193-6B62-3142-CDB5-8DA8DA17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614" y="4570143"/>
            <a:ext cx="3437338" cy="2122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7410E-D1C0-AD69-6467-6A055000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56" y="2331047"/>
            <a:ext cx="3437339" cy="220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702D8-4CBB-59DF-B931-9E676B31F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14" y="134917"/>
            <a:ext cx="3437339" cy="2165524"/>
          </a:xfrm>
          <a:prstGeom prst="rect">
            <a:avLst/>
          </a:prstGeom>
          <a:ln>
            <a:solidFill>
              <a:srgbClr val="F0F1F3"/>
            </a:solidFill>
          </a:ln>
        </p:spPr>
      </p:pic>
      <p:grpSp>
        <p:nvGrpSpPr>
          <p:cNvPr id="39" name="Group 28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637ADCF5-6FB4-7604-66C2-E3C5330A4870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62" y="2264315"/>
            <a:ext cx="5096784" cy="38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179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56DD11-561D-EE44-FFC1-11D07FA644D6}"/>
              </a:ext>
            </a:extLst>
          </p:cNvPr>
          <p:cNvSpPr txBox="1">
            <a:spLocks/>
          </p:cNvSpPr>
          <p:nvPr/>
        </p:nvSpPr>
        <p:spPr>
          <a:xfrm>
            <a:off x="422644" y="445251"/>
            <a:ext cx="10134600" cy="743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all" spc="390" dirty="0"/>
              <a:t>Conclusions</a:t>
            </a:r>
            <a:endParaRPr lang="en-CA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96058-BA69-6C5B-5C7D-F76980A22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39" y="1565370"/>
            <a:ext cx="10601696" cy="14153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  </a:t>
            </a:r>
            <a:r>
              <a:rPr lang="en-CA" b="1" dirty="0"/>
              <a:t>GIR</a:t>
            </a:r>
            <a:r>
              <a:rPr lang="en-CA" dirty="0"/>
              <a:t> focus on     </a:t>
            </a:r>
            <a:r>
              <a:rPr lang="en-CA" b="1" dirty="0"/>
              <a:t>DRIVING DISTANCE </a:t>
            </a:r>
            <a:r>
              <a:rPr lang="en-CA" dirty="0"/>
              <a:t>and     </a:t>
            </a:r>
            <a:r>
              <a:rPr lang="en-CA" b="1" dirty="0"/>
              <a:t>APPROACHES &lt; 100  YARDS</a:t>
            </a:r>
            <a:r>
              <a:rPr lang="en-CA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  BOGEY AVERAGE </a:t>
            </a:r>
            <a:r>
              <a:rPr lang="en-CA" dirty="0"/>
              <a:t>focus on    </a:t>
            </a:r>
            <a:r>
              <a:rPr lang="en-CA" b="1" dirty="0"/>
              <a:t>DRIVING ACCURACY </a:t>
            </a:r>
            <a:r>
              <a:rPr lang="en-CA" dirty="0"/>
              <a:t>and     </a:t>
            </a:r>
            <a:r>
              <a:rPr lang="en-CA" b="1" dirty="0"/>
              <a:t>DRIVING DISTANCE.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b="1" dirty="0"/>
              <a:t>  SCORING AVERAGE</a:t>
            </a:r>
            <a:r>
              <a:rPr lang="en-CA" dirty="0"/>
              <a:t> focus on     </a:t>
            </a:r>
            <a:r>
              <a:rPr lang="en-CA" b="1" dirty="0"/>
              <a:t>DRIVING DISTANCE</a:t>
            </a:r>
            <a:r>
              <a:rPr lang="en-CA" dirty="0"/>
              <a:t> and    </a:t>
            </a:r>
            <a:r>
              <a:rPr lang="en-CA" b="1" dirty="0"/>
              <a:t>DRIVING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7F50F43E-ACFF-ABDC-365A-D426E1D354F0}"/>
              </a:ext>
            </a:extLst>
          </p:cNvPr>
          <p:cNvSpPr/>
          <p:nvPr/>
        </p:nvSpPr>
        <p:spPr>
          <a:xfrm>
            <a:off x="1072488" y="1603491"/>
            <a:ext cx="154379" cy="30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D604712-9027-CDCB-D43E-ABDECFF18F7C}"/>
              </a:ext>
            </a:extLst>
          </p:cNvPr>
          <p:cNvSpPr/>
          <p:nvPr/>
        </p:nvSpPr>
        <p:spPr>
          <a:xfrm>
            <a:off x="2779814" y="1603491"/>
            <a:ext cx="154379" cy="30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6350FD4-00C5-0597-F241-DC7767469BFC}"/>
              </a:ext>
            </a:extLst>
          </p:cNvPr>
          <p:cNvSpPr/>
          <p:nvPr/>
        </p:nvSpPr>
        <p:spPr>
          <a:xfrm rot="10800000">
            <a:off x="6096000" y="1603491"/>
            <a:ext cx="154379" cy="30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C0B539C4-289E-FFB2-02C7-8E903D87F777}"/>
              </a:ext>
            </a:extLst>
          </p:cNvPr>
          <p:cNvSpPr/>
          <p:nvPr/>
        </p:nvSpPr>
        <p:spPr>
          <a:xfrm>
            <a:off x="4438030" y="2065845"/>
            <a:ext cx="154379" cy="30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" name="Table 26">
            <a:extLst>
              <a:ext uri="{FF2B5EF4-FFF2-40B4-BE49-F238E27FC236}">
                <a16:creationId xmlns:a16="http://schemas.microsoft.com/office/drawing/2014/main" id="{0D808B77-C021-CEB8-4579-9FCC107E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18322"/>
              </p:ext>
            </p:extLst>
          </p:nvPr>
        </p:nvGraphicFramePr>
        <p:xfrm>
          <a:off x="1076139" y="3429000"/>
          <a:ext cx="9460800" cy="274616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65200">
                  <a:extLst>
                    <a:ext uri="{9D8B030D-6E8A-4147-A177-3AD203B41FA5}">
                      <a16:colId xmlns:a16="http://schemas.microsoft.com/office/drawing/2014/main" val="4149659201"/>
                    </a:ext>
                  </a:extLst>
                </a:gridCol>
                <a:gridCol w="2365200">
                  <a:extLst>
                    <a:ext uri="{9D8B030D-6E8A-4147-A177-3AD203B41FA5}">
                      <a16:colId xmlns:a16="http://schemas.microsoft.com/office/drawing/2014/main" val="3232247529"/>
                    </a:ext>
                  </a:extLst>
                </a:gridCol>
                <a:gridCol w="2365200">
                  <a:extLst>
                    <a:ext uri="{9D8B030D-6E8A-4147-A177-3AD203B41FA5}">
                      <a16:colId xmlns:a16="http://schemas.microsoft.com/office/drawing/2014/main" val="4166491066"/>
                    </a:ext>
                  </a:extLst>
                </a:gridCol>
                <a:gridCol w="2365200">
                  <a:extLst>
                    <a:ext uri="{9D8B030D-6E8A-4147-A177-3AD203B41FA5}">
                      <a16:colId xmlns:a16="http://schemas.microsoft.com/office/drawing/2014/main" val="32433264"/>
                    </a:ext>
                  </a:extLst>
                </a:gridCol>
              </a:tblGrid>
              <a:tr h="541114">
                <a:tc>
                  <a:txBody>
                    <a:bodyPr/>
                    <a:lstStyle/>
                    <a:p>
                      <a:r>
                        <a:rPr lang="en-CA" sz="1600" dirty="0"/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GIR (increase)</a:t>
                      </a:r>
                      <a:endParaRPr lang="en-CA" sz="1600" i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aseline="0" dirty="0"/>
                        <a:t>Bogey Average (decrease)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aseline="0" dirty="0"/>
                        <a:t>Scoring Average (decrease)</a:t>
                      </a:r>
                      <a:endParaRPr lang="en-CA" sz="1600" i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07681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r>
                        <a:rPr lang="en-CA" sz="1600" dirty="0"/>
                        <a:t>Driving Distance (higher)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1" i="0" baseline="0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embo"/>
                          <a:ea typeface="+mn-ea"/>
                          <a:cs typeface="+mn-cs"/>
                        </a:rPr>
                        <a:t>DECREASE</a:t>
                      </a:r>
                      <a:endParaRPr kumimoji="0" lang="en-CA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embo"/>
                          <a:ea typeface="+mn-ea"/>
                          <a:cs typeface="+mn-cs"/>
                        </a:rPr>
                        <a:t>DECREASE</a:t>
                      </a:r>
                      <a:endParaRPr kumimoji="0" lang="en-CA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830728"/>
                  </a:ext>
                </a:extLst>
              </a:tr>
              <a:tr h="541114">
                <a:tc>
                  <a:txBody>
                    <a:bodyPr/>
                    <a:lstStyle/>
                    <a:p>
                      <a:r>
                        <a:rPr lang="en-CA" sz="1600" dirty="0"/>
                        <a:t>Driving Accuracy (higher)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1" i="0" baseline="0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embo"/>
                          <a:ea typeface="+mn-ea"/>
                          <a:cs typeface="+mn-cs"/>
                        </a:rPr>
                        <a:t>DECREASE</a:t>
                      </a:r>
                      <a:endParaRPr kumimoji="0" lang="en-CA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Bembo"/>
                          <a:ea typeface="+mn-ea"/>
                          <a:cs typeface="+mn-cs"/>
                        </a:rPr>
                        <a:t>DECREASE</a:t>
                      </a:r>
                      <a:endParaRPr kumimoji="0" lang="en-CA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681975"/>
                  </a:ext>
                </a:extLst>
              </a:tr>
              <a:tr h="541114">
                <a:tc>
                  <a:txBody>
                    <a:bodyPr/>
                    <a:lstStyle/>
                    <a:p>
                      <a:r>
                        <a:rPr lang="en-CA" sz="1600" dirty="0"/>
                        <a:t>Approaches &lt;100 (lower)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DECREASE</a:t>
                      </a:r>
                      <a:endParaRPr kumimoji="0" lang="en-CA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1" i="0" baseline="0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1" i="0" baseline="0" dirty="0"/>
                        <a:t>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190799"/>
                  </a:ext>
                </a:extLst>
              </a:tr>
              <a:tr h="541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Approaches &gt;100 (lower)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DECREASE</a:t>
                      </a:r>
                      <a:endParaRPr kumimoji="0" lang="en-CA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1" i="0" baseline="0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1" i="0" baseline="0" dirty="0"/>
                        <a:t>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840077"/>
                  </a:ext>
                </a:extLst>
              </a:tr>
            </a:tbl>
          </a:graphicData>
        </a:graphic>
      </p:graphicFrame>
      <p:sp>
        <p:nvSpPr>
          <p:cNvPr id="13" name="Arrow: Up 12">
            <a:extLst>
              <a:ext uri="{FF2B5EF4-FFF2-40B4-BE49-F238E27FC236}">
                <a16:creationId xmlns:a16="http://schemas.microsoft.com/office/drawing/2014/main" id="{6E88E6E1-17CF-A2F5-2A95-BB6C8B23F1CD}"/>
              </a:ext>
            </a:extLst>
          </p:cNvPr>
          <p:cNvSpPr/>
          <p:nvPr/>
        </p:nvSpPr>
        <p:spPr>
          <a:xfrm rot="10800000">
            <a:off x="1072487" y="2065845"/>
            <a:ext cx="154379" cy="30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29C15648-A8D7-EA3F-CABA-8A14D945F3B5}"/>
              </a:ext>
            </a:extLst>
          </p:cNvPr>
          <p:cNvSpPr/>
          <p:nvPr/>
        </p:nvSpPr>
        <p:spPr>
          <a:xfrm>
            <a:off x="7803573" y="2065845"/>
            <a:ext cx="154379" cy="30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87E54ECC-04DC-4ABD-5A2F-1C86CA85C874}"/>
              </a:ext>
            </a:extLst>
          </p:cNvPr>
          <p:cNvSpPr/>
          <p:nvPr/>
        </p:nvSpPr>
        <p:spPr>
          <a:xfrm rot="10800000">
            <a:off x="1072487" y="2528213"/>
            <a:ext cx="154379" cy="30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BF654501-FE5F-93CE-017E-66876B67DD68}"/>
              </a:ext>
            </a:extLst>
          </p:cNvPr>
          <p:cNvSpPr/>
          <p:nvPr/>
        </p:nvSpPr>
        <p:spPr>
          <a:xfrm>
            <a:off x="4770910" y="2525009"/>
            <a:ext cx="154379" cy="30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515B1BED-DF92-07C7-451F-364E02ED051E}"/>
              </a:ext>
            </a:extLst>
          </p:cNvPr>
          <p:cNvSpPr/>
          <p:nvPr/>
        </p:nvSpPr>
        <p:spPr>
          <a:xfrm>
            <a:off x="8024749" y="2525009"/>
            <a:ext cx="154379" cy="30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84965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2703EE-41FB-9600-AC44-9A62E0BF803D}"/>
              </a:ext>
            </a:extLst>
          </p:cNvPr>
          <p:cNvSpPr txBox="1">
            <a:spLocks/>
          </p:cNvSpPr>
          <p:nvPr/>
        </p:nvSpPr>
        <p:spPr>
          <a:xfrm>
            <a:off x="1100507" y="2713623"/>
            <a:ext cx="3931320" cy="2267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spcAft>
                <a:spcPts val="600"/>
              </a:spcAft>
            </a:pPr>
            <a:endParaRPr lang="en-US" sz="36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>
              <a:spcAft>
                <a:spcPts val="600"/>
              </a:spcAft>
            </a:pPr>
            <a:r>
              <a:rPr lang="en-US" sz="36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30" name="Graphic 7" descr="Questions">
            <a:extLst>
              <a:ext uri="{FF2B5EF4-FFF2-40B4-BE49-F238E27FC236}">
                <a16:creationId xmlns:a16="http://schemas.microsoft.com/office/drawing/2014/main" id="{2F79584B-93D0-99AC-F238-7645CD7F7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432" y="723900"/>
            <a:ext cx="5429236" cy="54292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568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EF4F10D-1B45-6773-0C55-CB577688D7BB}"/>
              </a:ext>
            </a:extLst>
          </p:cNvPr>
          <p:cNvSpPr txBox="1">
            <a:spLocks/>
          </p:cNvSpPr>
          <p:nvPr/>
        </p:nvSpPr>
        <p:spPr>
          <a:xfrm>
            <a:off x="464731" y="409706"/>
            <a:ext cx="11262537" cy="3916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all" spc="390" dirty="0"/>
              <a:t>Multivariate multiple linear regression output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3E573F-E151-EAB4-539C-1A2D5CAD5A87}"/>
                  </a:ext>
                </a:extLst>
              </p:cNvPr>
              <p:cNvSpPr txBox="1"/>
              <p:nvPr/>
            </p:nvSpPr>
            <p:spPr>
              <a:xfrm>
                <a:off x="358850" y="879039"/>
                <a:ext cx="6690536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𝐷𝐷</m:t>
                          </m:r>
                        </m:e>
                        <m:sub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𝐷𝐴</m:t>
                          </m:r>
                        </m:e>
                        <m:sub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𝐴𝑃𝐿𝐻</m:t>
                          </m:r>
                        </m:e>
                        <m:sub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𝐴𝑃𝐺𝐻</m:t>
                          </m:r>
                        </m:e>
                        <m:sub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3E573F-E151-EAB4-539C-1A2D5CAD5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50" y="879039"/>
                <a:ext cx="6690536" cy="391646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724-1F0E-BC08-0D1E-BDB3BF67772E}"/>
                  </a:ext>
                </a:extLst>
              </p:cNvPr>
              <p:cNvSpPr txBox="1"/>
              <p:nvPr/>
            </p:nvSpPr>
            <p:spPr>
              <a:xfrm>
                <a:off x="6748131" y="851352"/>
                <a:ext cx="30506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𝐺𝐼𝑅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𝑆𝐴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0A3724-1F0E-BC08-0D1E-BDB3BF677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131" y="851352"/>
                <a:ext cx="3050658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E5D42F8-EFD8-79D7-7FC1-6C9D37B26E22}"/>
              </a:ext>
            </a:extLst>
          </p:cNvPr>
          <p:cNvSpPr txBox="1"/>
          <p:nvPr/>
        </p:nvSpPr>
        <p:spPr>
          <a:xfrm>
            <a:off x="217081" y="1250620"/>
            <a:ext cx="45108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Observations: 658</a:t>
            </a:r>
          </a:p>
          <a:p>
            <a:r>
              <a:rPr lang="en-CA" sz="1200" dirty="0"/>
              <a:t>Dependent Variable: GIR</a:t>
            </a:r>
          </a:p>
          <a:p>
            <a:r>
              <a:rPr lang="en-CA" sz="1200" dirty="0"/>
              <a:t>MODEL FIT:</a:t>
            </a:r>
          </a:p>
          <a:p>
            <a:r>
              <a:rPr lang="en-CA" sz="1200" dirty="0"/>
              <a:t>F(4,653) = 107.733, p = 0.000</a:t>
            </a:r>
          </a:p>
          <a:p>
            <a:r>
              <a:rPr lang="en-CA" sz="1200" dirty="0"/>
              <a:t>R² = 0.398</a:t>
            </a:r>
          </a:p>
          <a:p>
            <a:r>
              <a:rPr lang="en-CA" sz="1200" dirty="0"/>
              <a:t>Adj. R² = 0.394 </a:t>
            </a:r>
          </a:p>
          <a:p>
            <a:r>
              <a:rPr lang="en-CA" sz="1200" dirty="0"/>
              <a:t>---------------------------------------------------------------------</a:t>
            </a:r>
          </a:p>
          <a:p>
            <a:r>
              <a:rPr lang="en-CA" sz="1200" dirty="0"/>
              <a:t>                                     Est.        2.5%    97.5%      t val.       p</a:t>
            </a:r>
          </a:p>
          <a:p>
            <a:r>
              <a:rPr lang="en-CA" sz="1200" dirty="0"/>
              <a:t>--------------------------- -------- -------- -------- -------- -----</a:t>
            </a:r>
          </a:p>
          <a:p>
            <a:r>
              <a:rPr lang="en-CA" sz="1200" dirty="0"/>
              <a:t>(Intercept)                    36.511   27.370   45.653    7.843   0.000</a:t>
            </a:r>
          </a:p>
          <a:p>
            <a:r>
              <a:rPr lang="en-CA" sz="1200" dirty="0"/>
              <a:t>Driving Distance            0.184    0.163    0.206    16.687   0.000</a:t>
            </a:r>
          </a:p>
          <a:p>
            <a:r>
              <a:rPr lang="en-CA" sz="1200" dirty="0"/>
              <a:t>Driving Accuracy%         0.062    0.024    0.100     3.175    0.002</a:t>
            </a:r>
          </a:p>
          <a:p>
            <a:r>
              <a:rPr lang="en-CA" sz="1200" dirty="0"/>
              <a:t>Approaches &lt;100yards   -0.168   -0.257   -0.078   -3.679   0.000</a:t>
            </a:r>
          </a:p>
          <a:p>
            <a:r>
              <a:rPr lang="en-CA" sz="1200" dirty="0"/>
              <a:t>Approaches &gt;100yards   -0.446   -0.556   -0.336   -7.975   0.000</a:t>
            </a:r>
          </a:p>
          <a:p>
            <a:r>
              <a:rPr lang="en-CA" sz="1200" dirty="0"/>
              <a:t>---------------------------------------------------------------------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69FE8-9D9E-808A-9120-7094FA8D89D3}"/>
              </a:ext>
            </a:extLst>
          </p:cNvPr>
          <p:cNvSpPr txBox="1"/>
          <p:nvPr/>
        </p:nvSpPr>
        <p:spPr>
          <a:xfrm>
            <a:off x="4703135" y="1250620"/>
            <a:ext cx="46925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Observations: 658</a:t>
            </a:r>
          </a:p>
          <a:p>
            <a:r>
              <a:rPr lang="en-CA" sz="1200" dirty="0"/>
              <a:t>Dependent Variable: Bogey Average</a:t>
            </a:r>
          </a:p>
          <a:p>
            <a:r>
              <a:rPr lang="en-CA" sz="1200" dirty="0"/>
              <a:t>MODEL FIT:</a:t>
            </a:r>
          </a:p>
          <a:p>
            <a:r>
              <a:rPr lang="en-CA" sz="1200" dirty="0"/>
              <a:t>F(4,653) = 45.051, p = 0.000</a:t>
            </a:r>
          </a:p>
          <a:p>
            <a:r>
              <a:rPr lang="en-CA" sz="1200" dirty="0"/>
              <a:t>R² = 0.216</a:t>
            </a:r>
          </a:p>
          <a:p>
            <a:r>
              <a:rPr lang="en-CA" sz="1200" dirty="0"/>
              <a:t>Adj. R² = 0.211 </a:t>
            </a:r>
          </a:p>
          <a:p>
            <a:r>
              <a:rPr lang="en-CA" sz="1200" dirty="0"/>
              <a:t>------------------------------------------------------------------------</a:t>
            </a:r>
          </a:p>
          <a:p>
            <a:r>
              <a:rPr lang="en-CA" sz="1200" dirty="0"/>
              <a:t>                                     Est.       2.5%    97.5%      t val.       p</a:t>
            </a:r>
          </a:p>
          <a:p>
            <a:r>
              <a:rPr lang="en-CA" sz="1200" dirty="0"/>
              <a:t>--------------------------- -------- -------- -------- --------- -------</a:t>
            </a:r>
          </a:p>
          <a:p>
            <a:r>
              <a:rPr lang="en-CA" sz="1200" dirty="0"/>
              <a:t>(Intercept)                     5.613    4.612    6.614     11.014     0.000</a:t>
            </a:r>
          </a:p>
          <a:p>
            <a:r>
              <a:rPr lang="en-CA" sz="1200" dirty="0"/>
              <a:t>Driving Distance          -0.009   -0.011   -0.007     -7.484     0.000</a:t>
            </a:r>
          </a:p>
          <a:p>
            <a:r>
              <a:rPr lang="en-CA" sz="1200" dirty="0"/>
              <a:t>Driving Accuracy%       -0.023   -0.027   -0.019   -10.774     0.000</a:t>
            </a:r>
          </a:p>
          <a:p>
            <a:r>
              <a:rPr lang="en-CA" sz="1200" dirty="0"/>
              <a:t>Approaches &lt;100yards    0.023    0.013    0.032       4.532     0.000</a:t>
            </a:r>
          </a:p>
          <a:p>
            <a:r>
              <a:rPr lang="en-CA" sz="1200" dirty="0"/>
              <a:t>Approaches &gt;100yards    0.021    0.009    0.033       3.376     0.001</a:t>
            </a:r>
          </a:p>
          <a:p>
            <a:r>
              <a:rPr lang="en-CA" sz="1200" dirty="0"/>
              <a:t>------------------------------------------------------------------------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0E0C7-A030-FB4D-1F92-09501E9BF3A3}"/>
              </a:ext>
            </a:extLst>
          </p:cNvPr>
          <p:cNvSpPr txBox="1"/>
          <p:nvPr/>
        </p:nvSpPr>
        <p:spPr>
          <a:xfrm>
            <a:off x="217081" y="3995678"/>
            <a:ext cx="47802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Observations: 658</a:t>
            </a:r>
          </a:p>
          <a:p>
            <a:r>
              <a:rPr lang="en-CA" sz="1200" dirty="0"/>
              <a:t>Dependent Variable: Scoring Average</a:t>
            </a:r>
          </a:p>
          <a:p>
            <a:r>
              <a:rPr lang="en-CA" sz="1200" dirty="0"/>
              <a:t>MODEL FIT:</a:t>
            </a:r>
          </a:p>
          <a:p>
            <a:r>
              <a:rPr lang="en-CA" sz="1200" dirty="0"/>
              <a:t>F(4,653) = 92.132, p = 0.000</a:t>
            </a:r>
          </a:p>
          <a:p>
            <a:r>
              <a:rPr lang="en-CA" sz="1200" dirty="0"/>
              <a:t>R² = 0.361</a:t>
            </a:r>
          </a:p>
          <a:p>
            <a:r>
              <a:rPr lang="en-CA" sz="1200" dirty="0"/>
              <a:t>Adj. R² = 0.357 </a:t>
            </a:r>
          </a:p>
          <a:p>
            <a:r>
              <a:rPr lang="en-CA" sz="1200" dirty="0"/>
              <a:t>------------------------------------------------------------------------</a:t>
            </a:r>
          </a:p>
          <a:p>
            <a:r>
              <a:rPr lang="en-CA" sz="1200" dirty="0"/>
              <a:t>                                     Est.        2.5%     97.5%      t val.       p</a:t>
            </a:r>
          </a:p>
          <a:p>
            <a:r>
              <a:rPr lang="en-CA" sz="1200" dirty="0"/>
              <a:t>--------------------------- -------- -------- -------- --------- -------</a:t>
            </a:r>
          </a:p>
          <a:p>
            <a:r>
              <a:rPr lang="en-CA" sz="1200" dirty="0"/>
              <a:t>(Intercept)                    84.202   81.835   86.569    69.860   0.000</a:t>
            </a:r>
          </a:p>
          <a:p>
            <a:r>
              <a:rPr lang="en-CA" sz="1200" dirty="0"/>
              <a:t>Driving Distance          -0.044   -0.050   -0.039   -15.467    0.000</a:t>
            </a:r>
          </a:p>
          <a:p>
            <a:r>
              <a:rPr lang="en-CA" sz="1200" dirty="0"/>
              <a:t>Driving Accuracy%       -0.061   -0.071   -0.051   -12.071    0.000</a:t>
            </a:r>
          </a:p>
          <a:p>
            <a:r>
              <a:rPr lang="en-CA" sz="1200" dirty="0"/>
              <a:t>Approaches &lt;100yards     0.064    0.041    0.087     5.408     0.000</a:t>
            </a:r>
          </a:p>
          <a:p>
            <a:r>
              <a:rPr lang="en-CA" sz="1200" dirty="0"/>
              <a:t>Approaches &gt;100yards     0.073    0.044    0.101     5.030     0.000</a:t>
            </a:r>
          </a:p>
          <a:p>
            <a:r>
              <a:rPr lang="en-CA" sz="1200" dirty="0"/>
              <a:t>------------------------------------------------------------------------</a:t>
            </a:r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7F308E13-4B79-D683-336F-8B5B60039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428529"/>
              </p:ext>
            </p:extLst>
          </p:nvPr>
        </p:nvGraphicFramePr>
        <p:xfrm>
          <a:off x="4753966" y="4815890"/>
          <a:ext cx="7271784" cy="188202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17946">
                  <a:extLst>
                    <a:ext uri="{9D8B030D-6E8A-4147-A177-3AD203B41FA5}">
                      <a16:colId xmlns:a16="http://schemas.microsoft.com/office/drawing/2014/main" val="4149659201"/>
                    </a:ext>
                  </a:extLst>
                </a:gridCol>
                <a:gridCol w="1817946">
                  <a:extLst>
                    <a:ext uri="{9D8B030D-6E8A-4147-A177-3AD203B41FA5}">
                      <a16:colId xmlns:a16="http://schemas.microsoft.com/office/drawing/2014/main" val="3232247529"/>
                    </a:ext>
                  </a:extLst>
                </a:gridCol>
                <a:gridCol w="1817946">
                  <a:extLst>
                    <a:ext uri="{9D8B030D-6E8A-4147-A177-3AD203B41FA5}">
                      <a16:colId xmlns:a16="http://schemas.microsoft.com/office/drawing/2014/main" val="4166491066"/>
                    </a:ext>
                  </a:extLst>
                </a:gridCol>
                <a:gridCol w="1817946">
                  <a:extLst>
                    <a:ext uri="{9D8B030D-6E8A-4147-A177-3AD203B41FA5}">
                      <a16:colId xmlns:a16="http://schemas.microsoft.com/office/drawing/2014/main" val="32433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600" dirty="0"/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GIR</a:t>
                      </a:r>
                      <a:endParaRPr lang="en-CA" sz="1600" i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aseline="0" dirty="0"/>
                        <a:t>Bogey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aseline="0" dirty="0"/>
                        <a:t>Scoring Average</a:t>
                      </a:r>
                      <a:endParaRPr lang="en-CA" sz="1600" i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07681"/>
                  </a:ext>
                </a:extLst>
              </a:tr>
              <a:tr h="398662">
                <a:tc>
                  <a:txBody>
                    <a:bodyPr/>
                    <a:lstStyle/>
                    <a:p>
                      <a:r>
                        <a:rPr lang="en-CA" sz="1600" dirty="0"/>
                        <a:t>Driving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Partial</a:t>
                      </a:r>
                      <a:r>
                        <a:rPr lang="en-CA" sz="1600" baseline="0" dirty="0"/>
                        <a:t> </a:t>
                      </a:r>
                      <a:r>
                        <a:rPr lang="el-GR" sz="1600" baseline="0" dirty="0"/>
                        <a:t>η</a:t>
                      </a:r>
                      <a:r>
                        <a:rPr lang="en-CA" sz="1600" baseline="30000" dirty="0"/>
                        <a:t>2 </a:t>
                      </a:r>
                      <a:r>
                        <a:rPr lang="en-CA" sz="1600" baseline="0" dirty="0"/>
                        <a:t>= 0.2989</a:t>
                      </a:r>
                      <a:endParaRPr lang="en-CA" sz="1600" i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Partial</a:t>
                      </a:r>
                      <a:r>
                        <a:rPr lang="en-CA" sz="1600" baseline="0" dirty="0"/>
                        <a:t> </a:t>
                      </a:r>
                      <a:r>
                        <a:rPr lang="el-GR" sz="1600" baseline="0" dirty="0"/>
                        <a:t>η</a:t>
                      </a:r>
                      <a:r>
                        <a:rPr lang="en-CA" sz="1600" baseline="30000" dirty="0"/>
                        <a:t>2 </a:t>
                      </a:r>
                      <a:r>
                        <a:rPr lang="en-CA" sz="1600" baseline="0" dirty="0"/>
                        <a:t>= 0.0789</a:t>
                      </a:r>
                      <a:endParaRPr lang="en-CA" sz="1600" i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Partial</a:t>
                      </a:r>
                      <a:r>
                        <a:rPr lang="en-CA" sz="1600" baseline="0" dirty="0"/>
                        <a:t> </a:t>
                      </a:r>
                      <a:r>
                        <a:rPr lang="el-GR" sz="1600" baseline="0" dirty="0"/>
                        <a:t>η</a:t>
                      </a:r>
                      <a:r>
                        <a:rPr lang="en-CA" sz="1600" baseline="30000" dirty="0"/>
                        <a:t>2 </a:t>
                      </a:r>
                      <a:r>
                        <a:rPr lang="en-CA" sz="1600" baseline="0" dirty="0"/>
                        <a:t>= 0.2681</a:t>
                      </a:r>
                      <a:endParaRPr lang="en-CA" sz="1600" i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83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dirty="0"/>
                        <a:t>Driving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Partial </a:t>
                      </a:r>
                      <a:r>
                        <a:rPr kumimoji="0" lang="el-G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η</a:t>
                      </a:r>
                      <a:r>
                        <a:rPr kumimoji="0" lang="en-CA" sz="16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= 0.0152</a:t>
                      </a:r>
                      <a:endParaRPr kumimoji="0" lang="en-CA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Partial </a:t>
                      </a:r>
                      <a:r>
                        <a:rPr kumimoji="0" lang="el-G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η</a:t>
                      </a:r>
                      <a:r>
                        <a:rPr kumimoji="0" lang="en-CA" sz="16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= 0.1509</a:t>
                      </a:r>
                      <a:endParaRPr kumimoji="0" lang="en-CA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Partial </a:t>
                      </a:r>
                      <a:r>
                        <a:rPr kumimoji="0" lang="el-G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η</a:t>
                      </a:r>
                      <a:r>
                        <a:rPr kumimoji="0" lang="en-CA" sz="16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= 0.1824</a:t>
                      </a:r>
                      <a:endParaRPr kumimoji="0" lang="en-CA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68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dirty="0"/>
                        <a:t>Approaches &lt;100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Partial </a:t>
                      </a:r>
                      <a:r>
                        <a:rPr kumimoji="0" lang="el-G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η</a:t>
                      </a:r>
                      <a:r>
                        <a:rPr kumimoji="0" lang="en-CA" sz="16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= 0.0203</a:t>
                      </a:r>
                      <a:endParaRPr kumimoji="0" lang="en-CA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Partial </a:t>
                      </a:r>
                      <a:r>
                        <a:rPr kumimoji="0" lang="el-G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η</a:t>
                      </a:r>
                      <a:r>
                        <a:rPr kumimoji="0" lang="en-CA" sz="16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= 0.0304</a:t>
                      </a:r>
                      <a:endParaRPr kumimoji="0" lang="en-CA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Partial </a:t>
                      </a:r>
                      <a:r>
                        <a:rPr kumimoji="0" lang="el-G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η</a:t>
                      </a:r>
                      <a:r>
                        <a:rPr kumimoji="0" lang="en-CA" sz="16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= 0.0428</a:t>
                      </a:r>
                      <a:endParaRPr kumimoji="0" lang="en-CA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19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/>
                        <a:t>Approaches &gt;100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Partial </a:t>
                      </a:r>
                      <a:r>
                        <a:rPr kumimoji="0" lang="el-G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η</a:t>
                      </a:r>
                      <a:r>
                        <a:rPr kumimoji="0" lang="en-CA" sz="16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= 0.0887</a:t>
                      </a:r>
                      <a:endParaRPr kumimoji="0" lang="en-CA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Partial </a:t>
                      </a:r>
                      <a:r>
                        <a:rPr kumimoji="0" lang="el-G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η</a:t>
                      </a:r>
                      <a:r>
                        <a:rPr kumimoji="0" lang="en-CA" sz="16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= 0.0171</a:t>
                      </a:r>
                      <a:endParaRPr kumimoji="0" lang="en-CA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Partial </a:t>
                      </a:r>
                      <a:r>
                        <a:rPr kumimoji="0" lang="el-G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η</a:t>
                      </a:r>
                      <a:r>
                        <a:rPr kumimoji="0" lang="en-CA" sz="1600" b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 </a:t>
                      </a:r>
                      <a:r>
                        <a:rPr kumimoji="0" lang="en-CA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= 0.0372</a:t>
                      </a:r>
                      <a:endParaRPr kumimoji="0" lang="en-CA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embo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840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12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EE4F-E620-CFB4-1824-A914C184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70016"/>
            <a:ext cx="10134600" cy="658602"/>
          </a:xfrm>
        </p:spPr>
        <p:txBody>
          <a:bodyPr/>
          <a:lstStyle/>
          <a:p>
            <a:r>
              <a:rPr lang="en-CA" dirty="0"/>
              <a:t>References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5BEB-EFBD-432A-9C3A-E8331748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345581"/>
            <a:ext cx="10134600" cy="526611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400" dirty="0"/>
              <a:t>Robin Williams video: https://www.youtube.com/watch?v=0DGCP7ZFvJk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400" dirty="0"/>
              <a:t>Data: </a:t>
            </a:r>
            <a:r>
              <a:rPr lang="en-CA" sz="1400" dirty="0">
                <a:hlinkClick r:id="rId2"/>
              </a:rPr>
              <a:t>https://www.pgatour.com/stats.html</a:t>
            </a:r>
            <a:endParaRPr lang="en-CA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400" dirty="0"/>
              <a:t>Literature review:</a:t>
            </a:r>
          </a:p>
          <a:p>
            <a:pPr marL="617220" lvl="1" indent="-342900"/>
            <a:r>
              <a:rPr lang="en-CA" sz="1400" dirty="0" err="1"/>
              <a:t>Broadie</a:t>
            </a:r>
            <a:r>
              <a:rPr lang="en-CA" sz="1400" dirty="0"/>
              <a:t>, M. (2012). Assessing golfer performance on the PGA Tour. Interfaces, 42(2), 146–165. https://doi.org/10.1287/inte.1120.0626</a:t>
            </a:r>
          </a:p>
          <a:p>
            <a:pPr marL="617220" lvl="1" indent="-342900"/>
            <a:r>
              <a:rPr lang="en-CA" sz="1400" dirty="0"/>
              <a:t>Chamberlain, Luke (2017) Assessing Golfer Performance on the PGA Tour. Undergraduate thesis, Dublin, National College of Ireland.</a:t>
            </a:r>
          </a:p>
          <a:p>
            <a:pPr marL="617220" lvl="1" indent="-342900"/>
            <a:r>
              <a:rPr lang="en-CA" sz="1400" dirty="0"/>
              <a:t>Choi, J. (2020, April 16). PGA Tour top 200 player data (2015-2019). Kaggle. Retrieved October 21, 2022, from https://www.kaggle.com/datasets/jychoi87/pga-tour-top-200-player-data-20152019 </a:t>
            </a:r>
          </a:p>
          <a:p>
            <a:pPr marL="617220" lvl="1" indent="-342900"/>
            <a:r>
              <a:rPr lang="en-CA" sz="1400" dirty="0"/>
              <a:t>Hughes, M.D., &amp; Bartlett, R.M. (2002). The use of performance indicators in performance analysis. Journal of Sports Sciences, 20, 739–754. PubMed doi:10.1080/026404102320675602</a:t>
            </a:r>
          </a:p>
          <a:p>
            <a:pPr marL="617220" lvl="1" indent="-342900"/>
            <a:r>
              <a:rPr lang="en-CA" sz="1400" dirty="0"/>
              <a:t>Parra, X., Tort-Martorell, X., Alvarez-Gomez, F., &amp; Ruiz-</a:t>
            </a:r>
            <a:r>
              <a:rPr lang="en-CA" sz="1400" dirty="0" err="1"/>
              <a:t>Viñals</a:t>
            </a:r>
            <a:r>
              <a:rPr lang="en-CA" sz="1400" dirty="0"/>
              <a:t>, C. (2022). Chronological evolution of the information-driven decision-making process (1950–2020). Journal of the Knowledge Economy. https://doi.org/10.1007/s13132-022-00917-y</a:t>
            </a:r>
          </a:p>
          <a:p>
            <a:pPr marL="617220" lvl="1" indent="-342900"/>
            <a:r>
              <a:rPr lang="en-CA" sz="1400" dirty="0"/>
              <a:t>Pgatour.com. (n.d.). Golf stat and records: PGA tour. </a:t>
            </a:r>
            <a:r>
              <a:rPr lang="en-CA" sz="1400" dirty="0" err="1"/>
              <a:t>PGATour</a:t>
            </a:r>
            <a:r>
              <a:rPr lang="en-CA" sz="1400" dirty="0"/>
              <a:t>. Retrieved October 21, 2022, from https://www.pgatour.com/stats.html </a:t>
            </a:r>
          </a:p>
          <a:p>
            <a:pPr marL="617220" lvl="1" indent="-342900"/>
            <a:r>
              <a:rPr lang="en-CA" sz="1400" dirty="0" err="1"/>
              <a:t>Stöckl</a:t>
            </a:r>
            <a:r>
              <a:rPr lang="en-CA" sz="1400" dirty="0"/>
              <a:t>, M., Lamb, P. F., &amp; Lames, M. (2012). A model for visualizing difficulty in golf and subsequent performance rankings on the PGA Tour. International Journal of Golf Science, 1(1), 10–24. https://doi.org/10.1123/ijgs.1.1.10 </a:t>
            </a:r>
          </a:p>
          <a:p>
            <a:pPr marL="617220" lvl="1" indent="-342900"/>
            <a:endParaRPr lang="en-CA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985340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88B32-3372-2ECE-D125-79DE6458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110" y="224843"/>
            <a:ext cx="8543779" cy="1287784"/>
          </a:xfrm>
        </p:spPr>
        <p:txBody>
          <a:bodyPr anchor="b">
            <a:normAutofit/>
          </a:bodyPr>
          <a:lstStyle/>
          <a:p>
            <a:pPr algn="ctr"/>
            <a:r>
              <a:rPr lang="en-US" sz="36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outline</a:t>
            </a: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AD5D1-8239-0B3C-76AC-35223688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051" y="1721087"/>
            <a:ext cx="4439895" cy="3986836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Origins of Golf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Limitations of Sports analytics in Golf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Goal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Description of variables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Method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Results/Conclusions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Questions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Statistical Models</a:t>
            </a:r>
          </a:p>
          <a:p>
            <a:pPr algn="ctr">
              <a:lnSpc>
                <a:spcPct val="100000"/>
              </a:lnSpc>
            </a:pPr>
            <a:endParaRPr lang="en-CA" sz="17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996A92-4C38-41D1-AD08-0008BD7F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D7C091-483D-4EDB-A080-485373410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DA491D-22E6-4239-BC5F-3CB07CB55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B1C725-5027-440D-9130-AE6A287B9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6138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C7FB-0ED8-A4FB-112D-0E0534A2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44" y="445251"/>
            <a:ext cx="10134600" cy="743309"/>
          </a:xfrm>
        </p:spPr>
        <p:txBody>
          <a:bodyPr>
            <a:normAutofit/>
          </a:bodyPr>
          <a:lstStyle/>
          <a:p>
            <a:r>
              <a:rPr lang="en-US" sz="36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Origins of golf</a:t>
            </a:r>
            <a:endParaRPr lang="en-CA" sz="3600" dirty="0"/>
          </a:p>
        </p:txBody>
      </p:sp>
      <p:pic>
        <p:nvPicPr>
          <p:cNvPr id="4" name="Online Media 3" title="Robin Williams the origin of golf by Scottish people">
            <a:hlinkClick r:id="" action="ppaction://media"/>
            <a:extLst>
              <a:ext uri="{FF2B5EF4-FFF2-40B4-BE49-F238E27FC236}">
                <a16:creationId xmlns:a16="http://schemas.microsoft.com/office/drawing/2014/main" id="{6DE08E4B-DF9B-7AB7-570C-FAF8F386EC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29184" y="1330992"/>
            <a:ext cx="6933631" cy="520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D7753FE-7408-46D8-999A-0B0C34EA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29A8E6-400E-01EC-553A-69130F1AFA36}"/>
              </a:ext>
            </a:extLst>
          </p:cNvPr>
          <p:cNvSpPr txBox="1">
            <a:spLocks/>
          </p:cNvSpPr>
          <p:nvPr/>
        </p:nvSpPr>
        <p:spPr>
          <a:xfrm>
            <a:off x="1424940" y="1653540"/>
            <a:ext cx="3246119" cy="2608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pc="390" dirty="0"/>
              <a:t>Limitations of sports analytics in golf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635EB5-DE5A-11E6-10AC-30639BFD64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821660"/>
              </p:ext>
            </p:extLst>
          </p:nvPr>
        </p:nvGraphicFramePr>
        <p:xfrm>
          <a:off x="5952683" y="1042449"/>
          <a:ext cx="5210616" cy="478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650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3A9EEE9-493E-E213-B7B1-E182D7AF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0" y="274869"/>
            <a:ext cx="6259286" cy="2667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63D306A1-5C36-323B-ED4B-4B9605856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0" y="3333999"/>
            <a:ext cx="6259286" cy="33043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bald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14601F6A-AE1D-CB39-FD72-EA5C4FC6B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50" y="1448545"/>
            <a:ext cx="4743450" cy="33909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947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4854C3-58CC-4A2C-B4CA-926819F0C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6FD5C0-E257-4B9E-9413-27A374F07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17081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FA7B9933-15AE-4ACB-B091-21C9F3853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924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57BB50-0A5D-4AD7-87AB-5904B788B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24798" y="4550150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D5E7CE-8430-4ED8-87F2-AF5C660CF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A1AC28-5B9C-4D41-95E9-675EDF3F4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446F29-8D76-46EF-B0AF-41066F65A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838410A-358F-E4EC-28C7-2C111A8F33F7}"/>
              </a:ext>
            </a:extLst>
          </p:cNvPr>
          <p:cNvSpPr txBox="1">
            <a:spLocks/>
          </p:cNvSpPr>
          <p:nvPr/>
        </p:nvSpPr>
        <p:spPr>
          <a:xfrm>
            <a:off x="1373858" y="1351429"/>
            <a:ext cx="3369365" cy="287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pc="390"/>
              <a:t>Goals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C31267-886E-5FA3-B56A-7EA54485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988" y="865954"/>
            <a:ext cx="4434156" cy="5131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dirty="0"/>
              <a:t>To measure if 4 main KPI of a golfer’s game predicts GIR, bogey average and scoring average. 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If these 4 main KPI do predict GIR, bogey average and scoring average, which of the 4 KPI should Golfers improve to score lower and win more tournaments.</a:t>
            </a:r>
          </a:p>
        </p:txBody>
      </p:sp>
    </p:spTree>
    <p:extLst>
      <p:ext uri="{BB962C8B-B14F-4D97-AF65-F5344CB8AC3E}">
        <p14:creationId xmlns:p14="http://schemas.microsoft.com/office/powerpoint/2010/main" val="41406771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02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5028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625" y="159026"/>
            <a:ext cx="1186874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13C4C-A668-8631-C4D1-5996644D5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2" y="1474785"/>
            <a:ext cx="4033482" cy="39720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Tens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Greens in Regulation (GIR)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Bogey Average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Scoring Average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Average Driving Distance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Average Driving Accuracy %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Approaches &lt;100yards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Approaches &gt;100yards</a:t>
            </a:r>
          </a:p>
        </p:txBody>
      </p:sp>
      <p:pic>
        <p:nvPicPr>
          <p:cNvPr id="3074" name="Picture 2" descr="Poppy Hills Yardage Guide Pebble Beach - Poppy Hills Golf Course - Pebble  Beach, California">
            <a:extLst>
              <a:ext uri="{FF2B5EF4-FFF2-40B4-BE49-F238E27FC236}">
                <a16:creationId xmlns:a16="http://schemas.microsoft.com/office/drawing/2014/main" id="{B99ED3E8-DBA4-C1ED-3D9E-F057A807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292" y="312139"/>
            <a:ext cx="3918249" cy="538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D32E57-4CFA-2107-63BD-BFAA218467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407" y="1794728"/>
            <a:ext cx="3804100" cy="2853073"/>
          </a:xfrm>
          <a:prstGeom prst="rect">
            <a:avLst/>
          </a:prstGeom>
        </p:spPr>
      </p:pic>
      <p:grpSp>
        <p:nvGrpSpPr>
          <p:cNvPr id="3093" name="Group 3084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320171"/>
            <a:ext cx="867485" cy="115439"/>
            <a:chOff x="8910933" y="1861308"/>
            <a:chExt cx="867485" cy="115439"/>
          </a:xfrm>
        </p:grpSpPr>
        <p:sp>
          <p:nvSpPr>
            <p:cNvPr id="3094" name="Rectangle 3085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087" name="Straight Connector 3086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8" name="Straight Connector 3087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B27EFF2-ED0C-1710-ACD5-66B8FF8A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44" y="445251"/>
            <a:ext cx="10134600" cy="743309"/>
          </a:xfrm>
        </p:spPr>
        <p:txBody>
          <a:bodyPr>
            <a:normAutofit/>
          </a:bodyPr>
          <a:lstStyle/>
          <a:p>
            <a:r>
              <a:rPr lang="en-US" sz="36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Variables of interest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73274781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097145-BDAE-ECB2-3B1A-BE85F83E206C}"/>
              </a:ext>
            </a:extLst>
          </p:cNvPr>
          <p:cNvSpPr txBox="1">
            <a:spLocks/>
          </p:cNvSpPr>
          <p:nvPr/>
        </p:nvSpPr>
        <p:spPr>
          <a:xfrm>
            <a:off x="1028701" y="963919"/>
            <a:ext cx="10134600" cy="1036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pc="390"/>
              <a:t>methods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0A8849-80FB-7A2D-9CC9-0C79FFD90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198202"/>
              </p:ext>
            </p:extLst>
          </p:nvPr>
        </p:nvGraphicFramePr>
        <p:xfrm>
          <a:off x="362801" y="2749258"/>
          <a:ext cx="11512525" cy="3298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886336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7AAF-660B-9310-372E-76829FBA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9" y="396283"/>
            <a:ext cx="10134600" cy="523875"/>
          </a:xfrm>
        </p:spPr>
        <p:txBody>
          <a:bodyPr>
            <a:noAutofit/>
          </a:bodyPr>
          <a:lstStyle/>
          <a:p>
            <a:r>
              <a:rPr lang="en-US" sz="36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</a:t>
            </a:r>
            <a:endParaRPr lang="en-CA" sz="3600" dirty="0"/>
          </a:p>
        </p:txBody>
      </p:sp>
      <p:pic>
        <p:nvPicPr>
          <p:cNvPr id="1026" name="Picture 2" descr="Rory McIlroy Players Championship Final Round TPC Sawgrass 2019 Images |  Golf Posters">
            <a:extLst>
              <a:ext uri="{FF2B5EF4-FFF2-40B4-BE49-F238E27FC236}">
                <a16:creationId xmlns:a16="http://schemas.microsoft.com/office/drawing/2014/main" id="{8E7F6A41-C484-F135-B891-6E19913D62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24" y="185809"/>
            <a:ext cx="2524125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ustin Johnson USA Final Round USPGA Bethpage 2019 Images | Golf Posters">
            <a:extLst>
              <a:ext uri="{FF2B5EF4-FFF2-40B4-BE49-F238E27FC236}">
                <a16:creationId xmlns:a16="http://schemas.microsoft.com/office/drawing/2014/main" id="{CA31A7E3-A378-E461-C053-3B708C46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839" y="2841197"/>
            <a:ext cx="2524125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ordan Spieth - Jordan Spieth Photos - Zimbio">
            <a:extLst>
              <a:ext uri="{FF2B5EF4-FFF2-40B4-BE49-F238E27FC236}">
                <a16:creationId xmlns:a16="http://schemas.microsoft.com/office/drawing/2014/main" id="{56B4DF96-AA3E-4637-2818-897D6A6F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1" y="982910"/>
            <a:ext cx="2548017" cy="380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710-DED4-07D1-607B-35E97F9298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22" t="7141" r="10780" b="21890"/>
          <a:stretch/>
        </p:blipFill>
        <p:spPr>
          <a:xfrm>
            <a:off x="2185976" y="2249028"/>
            <a:ext cx="2872245" cy="2359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CB34A-E615-EBB6-405B-7214A612CC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8" t="7318" r="10511" b="24239"/>
          <a:stretch/>
        </p:blipFill>
        <p:spPr>
          <a:xfrm>
            <a:off x="7460907" y="4164526"/>
            <a:ext cx="2978232" cy="2359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80F7D-74B8-0164-4DD6-59EE087CA5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81" t="6560" r="8886" b="24997"/>
          <a:stretch/>
        </p:blipFill>
        <p:spPr>
          <a:xfrm>
            <a:off x="7027792" y="333531"/>
            <a:ext cx="3143689" cy="2359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AdornVTI">
  <a:themeElements>
    <a:clrScheme name="AnalogousFromRegularSeedRightStep">
      <a:dk1>
        <a:srgbClr val="000000"/>
      </a:dk1>
      <a:lt1>
        <a:srgbClr val="FFFFFF"/>
      </a:lt1>
      <a:dk2>
        <a:srgbClr val="30271B"/>
      </a:dk2>
      <a:lt2>
        <a:srgbClr val="F0F1F3"/>
      </a:lt2>
      <a:accent1>
        <a:srgbClr val="BA9E49"/>
      </a:accent1>
      <a:accent2>
        <a:srgbClr val="97AA38"/>
      </a:accent2>
      <a:accent3>
        <a:srgbClr val="71B045"/>
      </a:accent3>
      <a:accent4>
        <a:srgbClr val="3BB13B"/>
      </a:accent4>
      <a:accent5>
        <a:srgbClr val="47B475"/>
      </a:accent5>
      <a:accent6>
        <a:srgbClr val="3BB19E"/>
      </a:accent6>
      <a:hlink>
        <a:srgbClr val="506DC4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962</Words>
  <Application>Microsoft Office PowerPoint</Application>
  <PresentationFormat>Widescreen</PresentationFormat>
  <Paragraphs>144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Bembo</vt:lpstr>
      <vt:lpstr>Calibri</vt:lpstr>
      <vt:lpstr>Cambria Math</vt:lpstr>
      <vt:lpstr>AdornVTI</vt:lpstr>
      <vt:lpstr>Analysis of Golf Pro’s KPI’s </vt:lpstr>
      <vt:lpstr>outline</vt:lpstr>
      <vt:lpstr>Origins of golf</vt:lpstr>
      <vt:lpstr>PowerPoint Presentation</vt:lpstr>
      <vt:lpstr>PowerPoint Presentation</vt:lpstr>
      <vt:lpstr>PowerPoint Presentation</vt:lpstr>
      <vt:lpstr>Variables of interest</vt:lpstr>
      <vt:lpstr>PowerPoint Presentation</vt:lpstr>
      <vt:lpstr>Results</vt:lpstr>
      <vt:lpstr>Results Cont.</vt:lpstr>
      <vt:lpstr>Results Cont.</vt:lpstr>
      <vt:lpstr>PowerPoint Presentation</vt:lpstr>
      <vt:lpstr>PowerPoint Presentation</vt:lpstr>
      <vt:lpstr>PowerPoint Presentation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Golf</dc:title>
  <dc:creator>Julia Del Colle</dc:creator>
  <cp:lastModifiedBy>NIKOLAS ARGIROPOULOS (CCOMTL)</cp:lastModifiedBy>
  <cp:revision>21</cp:revision>
  <dcterms:created xsi:type="dcterms:W3CDTF">2022-12-01T05:31:05Z</dcterms:created>
  <dcterms:modified xsi:type="dcterms:W3CDTF">2022-12-01T22:14:16Z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7d8d5d-78e2-4a62-9fcd-016eb5e4c57c_Enabled">
    <vt:lpwstr>true</vt:lpwstr>
  </property>
  <property fmtid="{D5CDD505-2E9C-101B-9397-08002B2CF9AE}" pid="3" name="MSIP_Label_6a7d8d5d-78e2-4a62-9fcd-016eb5e4c57c_SetDate">
    <vt:lpwstr>2022-12-01T05:36:41Z</vt:lpwstr>
  </property>
  <property fmtid="{D5CDD505-2E9C-101B-9397-08002B2CF9AE}" pid="4" name="MSIP_Label_6a7d8d5d-78e2-4a62-9fcd-016eb5e4c57c_Method">
    <vt:lpwstr>Standard</vt:lpwstr>
  </property>
  <property fmtid="{D5CDD505-2E9C-101B-9397-08002B2CF9AE}" pid="5" name="MSIP_Label_6a7d8d5d-78e2-4a62-9fcd-016eb5e4c57c_Name">
    <vt:lpwstr>Général</vt:lpwstr>
  </property>
  <property fmtid="{D5CDD505-2E9C-101B-9397-08002B2CF9AE}" pid="6" name="MSIP_Label_6a7d8d5d-78e2-4a62-9fcd-016eb5e4c57c_SiteId">
    <vt:lpwstr>06e1fe28-5f8b-4075-bf6c-ae24be1a7992</vt:lpwstr>
  </property>
  <property fmtid="{D5CDD505-2E9C-101B-9397-08002B2CF9AE}" pid="7" name="MSIP_Label_6a7d8d5d-78e2-4a62-9fcd-016eb5e4c57c_ActionId">
    <vt:lpwstr>4be94c57-ba6f-4af0-8eb5-3787734d89a0</vt:lpwstr>
  </property>
  <property fmtid="{D5CDD505-2E9C-101B-9397-08002B2CF9AE}" pid="8" name="MSIP_Label_6a7d8d5d-78e2-4a62-9fcd-016eb5e4c57c_ContentBits">
    <vt:lpwstr>0</vt:lpwstr>
  </property>
</Properties>
</file>